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9" r:id="rId4"/>
  </p:sldMasterIdLst>
  <p:notesMasterIdLst>
    <p:notesMasterId r:id="rId31"/>
  </p:notesMasterIdLst>
  <p:sldIdLst>
    <p:sldId id="256" r:id="rId5"/>
    <p:sldId id="767" r:id="rId6"/>
    <p:sldId id="258" r:id="rId7"/>
    <p:sldId id="268" r:id="rId8"/>
    <p:sldId id="768" r:id="rId9"/>
    <p:sldId id="269" r:id="rId10"/>
    <p:sldId id="751" r:id="rId11"/>
    <p:sldId id="769" r:id="rId12"/>
    <p:sldId id="770" r:id="rId13"/>
    <p:sldId id="771" r:id="rId14"/>
    <p:sldId id="772" r:id="rId15"/>
    <p:sldId id="773" r:id="rId16"/>
    <p:sldId id="774" r:id="rId17"/>
    <p:sldId id="775" r:id="rId18"/>
    <p:sldId id="776" r:id="rId19"/>
    <p:sldId id="777" r:id="rId20"/>
    <p:sldId id="778" r:id="rId21"/>
    <p:sldId id="779" r:id="rId22"/>
    <p:sldId id="780" r:id="rId23"/>
    <p:sldId id="781" r:id="rId24"/>
    <p:sldId id="782" r:id="rId25"/>
    <p:sldId id="783" r:id="rId26"/>
    <p:sldId id="259" r:id="rId27"/>
    <p:sldId id="784" r:id="rId28"/>
    <p:sldId id="785" r:id="rId29"/>
    <p:sldId id="786" r:id="rId30"/>
  </p:sldIdLst>
  <p:sldSz cx="12192000" cy="6858000"/>
  <p:notesSz cx="6858000" cy="9144000"/>
  <p:embeddedFontLst>
    <p:embeddedFont>
      <p:font typeface="Circular Book" panose="02000503000000020003" pitchFamily="2" charset="0"/>
      <p:regular r:id="rId32"/>
      <p:italic r:id="rId33"/>
    </p:embeddedFont>
    <p:embeddedFont>
      <p:font typeface="Lato" panose="020F0502020204030203" pitchFamily="34" charset="0"/>
      <p:regular r:id="rId34"/>
      <p:bold r:id="rId35"/>
      <p:italic r:id="rId36"/>
      <p:boldItalic r:id="rId37"/>
    </p:embeddedFont>
    <p:embeddedFont>
      <p:font typeface="Lato Black" panose="020F0A02020204030203" pitchFamily="34" charset="0"/>
      <p:bold r:id="rId38"/>
      <p:italic r:id="rId39"/>
      <p:boldItalic r:id="rId40"/>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F1"/>
    <a:srgbClr val="E6EAF5"/>
    <a:srgbClr val="E8F0FB"/>
    <a:srgbClr val="1E5AFF"/>
    <a:srgbClr val="00B8E1"/>
    <a:srgbClr val="44B09E"/>
    <a:srgbClr val="2E2382"/>
    <a:srgbClr val="F4F7FC"/>
    <a:srgbClr val="0129D9"/>
    <a:srgbClr val="0145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A5116-89A9-4947-AE38-A0C92E4068D0}" v="2" dt="2023-10-23T20:05:39.20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5"/>
    <p:restoredTop sz="96327"/>
  </p:normalViewPr>
  <p:slideViewPr>
    <p:cSldViewPr snapToGrid="0" showGuides="1">
      <p:cViewPr varScale="1">
        <p:scale>
          <a:sx n="95" d="100"/>
          <a:sy n="95" d="100"/>
        </p:scale>
        <p:origin x="173" y="7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6202-CAD6-A74F-99D9-0AD2283736F6}" type="datetimeFigureOut">
              <a:rPr lang="en-US" smtClean="0"/>
              <a:t>3/4/2026</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A03D4-9648-344B-9118-FB6ABD31BF15}" type="slidenum">
              <a:rPr lang="en-US" smtClean="0"/>
              <a:t>‹#›</a:t>
            </a:fld>
            <a:endParaRPr lang="en-US"/>
          </a:p>
        </p:txBody>
      </p:sp>
    </p:spTree>
    <p:extLst>
      <p:ext uri="{BB962C8B-B14F-4D97-AF65-F5344CB8AC3E}">
        <p14:creationId xmlns:p14="http://schemas.microsoft.com/office/powerpoint/2010/main" val="138616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Today we are going to review who HFD is and how we can help, then the most important parts Getting your patients approved and managing their payment plans. </a:t>
            </a:r>
          </a:p>
        </p:txBody>
      </p:sp>
      <p:sp>
        <p:nvSpPr>
          <p:cNvPr id="4" name="Slide Number Placeholder 3"/>
          <p:cNvSpPr>
            <a:spLocks noGrp="1"/>
          </p:cNvSpPr>
          <p:nvPr>
            <p:ph type="sldNum" sz="quarter" idx="5"/>
          </p:nvPr>
        </p:nvSpPr>
        <p:spPr/>
        <p:txBody>
          <a:bodyPr/>
          <a:lstStyle/>
          <a:p>
            <a:fld id="{486A03D4-9648-344B-9118-FB6ABD31BF15}" type="slidenum">
              <a:rPr lang="en-US" smtClean="0"/>
              <a:t>2</a:t>
            </a:fld>
            <a:endParaRPr lang="en-US"/>
          </a:p>
        </p:txBody>
      </p:sp>
    </p:spTree>
    <p:extLst>
      <p:ext uri="{BB962C8B-B14F-4D97-AF65-F5344CB8AC3E}">
        <p14:creationId xmlns:p14="http://schemas.microsoft.com/office/powerpoint/2010/main" val="348399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Verbalize – reasons disputes are received</a:t>
            </a:r>
            <a:endParaRPr lang="en-US"/>
          </a:p>
        </p:txBody>
      </p:sp>
      <p:sp>
        <p:nvSpPr>
          <p:cNvPr id="4" name="Slide Number Placeholder 3"/>
          <p:cNvSpPr>
            <a:spLocks noGrp="1"/>
          </p:cNvSpPr>
          <p:nvPr>
            <p:ph type="sldNum" sz="quarter" idx="5"/>
          </p:nvPr>
        </p:nvSpPr>
        <p:spPr/>
        <p:txBody>
          <a:bodyPr/>
          <a:lstStyle/>
          <a:p>
            <a:fld id="{486A03D4-9648-344B-9118-FB6ABD31BF15}" type="slidenum">
              <a:rPr lang="en-US" smtClean="0"/>
              <a:t>7</a:t>
            </a:fld>
            <a:endParaRPr lang="en-US"/>
          </a:p>
        </p:txBody>
      </p:sp>
    </p:spTree>
    <p:extLst>
      <p:ext uri="{BB962C8B-B14F-4D97-AF65-F5344CB8AC3E}">
        <p14:creationId xmlns:p14="http://schemas.microsoft.com/office/powerpoint/2010/main" val="367707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Verbalize – reasons disputes are received</a:t>
            </a:r>
            <a:endParaRPr lang="en-US"/>
          </a:p>
        </p:txBody>
      </p:sp>
      <p:sp>
        <p:nvSpPr>
          <p:cNvPr id="4" name="Slide Number Placeholder 3"/>
          <p:cNvSpPr>
            <a:spLocks noGrp="1"/>
          </p:cNvSpPr>
          <p:nvPr>
            <p:ph type="sldNum" sz="quarter" idx="5"/>
          </p:nvPr>
        </p:nvSpPr>
        <p:spPr/>
        <p:txBody>
          <a:bodyPr/>
          <a:lstStyle/>
          <a:p>
            <a:fld id="{486A03D4-9648-344B-9118-FB6ABD31BF15}" type="slidenum">
              <a:rPr lang="en-US" smtClean="0"/>
              <a:t>26</a:t>
            </a:fld>
            <a:endParaRPr lang="en-US"/>
          </a:p>
        </p:txBody>
      </p:sp>
    </p:spTree>
    <p:extLst>
      <p:ext uri="{BB962C8B-B14F-4D97-AF65-F5344CB8AC3E}">
        <p14:creationId xmlns:p14="http://schemas.microsoft.com/office/powerpoint/2010/main" val="3401324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with watermark">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dirty="0"/>
          </a:p>
        </p:txBody>
      </p:sp>
      <p:pic>
        <p:nvPicPr>
          <p:cNvPr id="7" name="Grafický objekt 6">
            <a:extLst>
              <a:ext uri="{FF2B5EF4-FFF2-40B4-BE49-F238E27FC236}">
                <a16:creationId xmlns:a16="http://schemas.microsoft.com/office/drawing/2014/main" id="{EA5576CA-C23A-4B83-763B-6C55B3A726D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519"/>
          <a:stretch/>
        </p:blipFill>
        <p:spPr>
          <a:xfrm>
            <a:off x="1716040" y="0"/>
            <a:ext cx="8503886" cy="6298621"/>
          </a:xfrm>
          <a:prstGeom prst="rect">
            <a:avLst/>
          </a:prstGeom>
        </p:spPr>
      </p:pic>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solidFill>
              <a:srgbClr val="000000"/>
            </a:solid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rgbClr val="000000"/>
              </a:solid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rgbClr val="000000"/>
              </a:solid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rgbClr val="000000"/>
              </a:solid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5"/>
            <a:ext cx="10887414" cy="564308"/>
          </a:xfrm>
          <a:prstGeom prst="rect">
            <a:avLst/>
          </a:prstGeom>
        </p:spPr>
        <p:txBody>
          <a:bodyPr lIns="0" tIns="0" rIns="0" bIns="0"/>
          <a:lstStyle>
            <a:lvl1pPr marL="0" indent="0">
              <a:buNone/>
              <a:defRPr sz="3200" b="1" i="0">
                <a:latin typeface="Lato Black" panose="020F0502020204030203" pitchFamily="34" charset="0"/>
              </a:defRPr>
            </a:lvl1pPr>
          </a:lstStyle>
          <a:p>
            <a:pPr lvl="0"/>
            <a:r>
              <a:rPr lang="cs-CZ" dirty="0"/>
              <a:t>Insert </a:t>
            </a:r>
            <a:r>
              <a:rPr lang="cs-CZ" dirty="0" err="1"/>
              <a:t>headline</a:t>
            </a:r>
            <a:endParaRPr lang="en-US" dirty="0"/>
          </a:p>
        </p:txBody>
      </p:sp>
      <p:sp>
        <p:nvSpPr>
          <p:cNvPr id="2" name="TextovéPole 1">
            <a:extLst>
              <a:ext uri="{FF2B5EF4-FFF2-40B4-BE49-F238E27FC236}">
                <a16:creationId xmlns:a16="http://schemas.microsoft.com/office/drawing/2014/main" id="{04DA9D50-E03A-5BE0-1A4E-65B5D531415D}"/>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132219781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415" userDrawn="1">
          <p15:clr>
            <a:srgbClr val="FBAE40"/>
          </p15:clr>
        </p15:guide>
        <p15:guide id="4" pos="726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ox 1">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2750758" cy="6858000"/>
          </a:xfrm>
          <a:prstGeom prst="rect">
            <a:avLst/>
          </a:prstGeom>
          <a:solidFill>
            <a:srgbClr val="014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3" name="TextovéPole 2">
            <a:extLst>
              <a:ext uri="{FF2B5EF4-FFF2-40B4-BE49-F238E27FC236}">
                <a16:creationId xmlns:a16="http://schemas.microsoft.com/office/drawing/2014/main" id="{6FEF481A-1E4D-58AD-E823-A49AC9EB40CC}"/>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171345490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box 1 with photo">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rgbClr val="014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2751138" y="0"/>
            <a:ext cx="9440862"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405185465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slide photo Blue">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rgbClr val="014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4891122"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6096000" y="0"/>
            <a:ext cx="6096000"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37364013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alf slide photo Blue">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rgbClr val="014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4891122"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3" name="Zástupný symbol obrázku 3">
            <a:extLst>
              <a:ext uri="{FF2B5EF4-FFF2-40B4-BE49-F238E27FC236}">
                <a16:creationId xmlns:a16="http://schemas.microsoft.com/office/drawing/2014/main" id="{E323D933-84F7-EB58-F2CE-0D69EFBCFF09}"/>
              </a:ext>
            </a:extLst>
          </p:cNvPr>
          <p:cNvSpPr>
            <a:spLocks noGrp="1"/>
          </p:cNvSpPr>
          <p:nvPr>
            <p:ph type="pic" sz="quarter" idx="14" hasCustomPrompt="1"/>
          </p:nvPr>
        </p:nvSpPr>
        <p:spPr>
          <a:xfrm>
            <a:off x="6096000" y="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5" name="Zástupný symbol obrázku 3">
            <a:extLst>
              <a:ext uri="{FF2B5EF4-FFF2-40B4-BE49-F238E27FC236}">
                <a16:creationId xmlns:a16="http://schemas.microsoft.com/office/drawing/2014/main" id="{B374E656-64EA-4AFD-509E-68A3830CD7F1}"/>
              </a:ext>
            </a:extLst>
          </p:cNvPr>
          <p:cNvSpPr>
            <a:spLocks noGrp="1"/>
          </p:cNvSpPr>
          <p:nvPr>
            <p:ph type="pic" sz="quarter" idx="15" hasCustomPrompt="1"/>
          </p:nvPr>
        </p:nvSpPr>
        <p:spPr>
          <a:xfrm>
            <a:off x="7620000" y="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7" name="Zástupný symbol obrázku 3">
            <a:extLst>
              <a:ext uri="{FF2B5EF4-FFF2-40B4-BE49-F238E27FC236}">
                <a16:creationId xmlns:a16="http://schemas.microsoft.com/office/drawing/2014/main" id="{8ECE879E-7692-5D8D-06BE-9E724AA05FDB}"/>
              </a:ext>
            </a:extLst>
          </p:cNvPr>
          <p:cNvSpPr>
            <a:spLocks noGrp="1"/>
          </p:cNvSpPr>
          <p:nvPr>
            <p:ph type="pic" sz="quarter" idx="16" hasCustomPrompt="1"/>
          </p:nvPr>
        </p:nvSpPr>
        <p:spPr>
          <a:xfrm>
            <a:off x="9144000" y="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4" name="Zástupný symbol obrázku 3">
            <a:extLst>
              <a:ext uri="{FF2B5EF4-FFF2-40B4-BE49-F238E27FC236}">
                <a16:creationId xmlns:a16="http://schemas.microsoft.com/office/drawing/2014/main" id="{AF0A1A4C-CA23-3153-477E-AA061DAFD2EC}"/>
              </a:ext>
            </a:extLst>
          </p:cNvPr>
          <p:cNvSpPr>
            <a:spLocks noGrp="1"/>
          </p:cNvSpPr>
          <p:nvPr>
            <p:ph type="pic" sz="quarter" idx="17" hasCustomPrompt="1"/>
          </p:nvPr>
        </p:nvSpPr>
        <p:spPr>
          <a:xfrm>
            <a:off x="10668000" y="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5" name="Zástupný symbol obrázku 3">
            <a:extLst>
              <a:ext uri="{FF2B5EF4-FFF2-40B4-BE49-F238E27FC236}">
                <a16:creationId xmlns:a16="http://schemas.microsoft.com/office/drawing/2014/main" id="{0CC03C32-1F9A-0E59-99E2-9DB28A824148}"/>
              </a:ext>
            </a:extLst>
          </p:cNvPr>
          <p:cNvSpPr>
            <a:spLocks noGrp="1"/>
          </p:cNvSpPr>
          <p:nvPr>
            <p:ph type="pic" sz="quarter" idx="18" hasCustomPrompt="1"/>
          </p:nvPr>
        </p:nvSpPr>
        <p:spPr>
          <a:xfrm>
            <a:off x="6096000" y="13779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7" name="Zástupný symbol obrázku 3">
            <a:extLst>
              <a:ext uri="{FF2B5EF4-FFF2-40B4-BE49-F238E27FC236}">
                <a16:creationId xmlns:a16="http://schemas.microsoft.com/office/drawing/2014/main" id="{02B01D7C-37A9-26A2-2761-7A4F9BB717FA}"/>
              </a:ext>
            </a:extLst>
          </p:cNvPr>
          <p:cNvSpPr>
            <a:spLocks noGrp="1"/>
          </p:cNvSpPr>
          <p:nvPr>
            <p:ph type="pic" sz="quarter" idx="19" hasCustomPrompt="1"/>
          </p:nvPr>
        </p:nvSpPr>
        <p:spPr>
          <a:xfrm>
            <a:off x="7620000" y="13779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8" name="Zástupný symbol obrázku 3">
            <a:extLst>
              <a:ext uri="{FF2B5EF4-FFF2-40B4-BE49-F238E27FC236}">
                <a16:creationId xmlns:a16="http://schemas.microsoft.com/office/drawing/2014/main" id="{071E660B-A94F-3280-1C9A-829C6124A7A9}"/>
              </a:ext>
            </a:extLst>
          </p:cNvPr>
          <p:cNvSpPr>
            <a:spLocks noGrp="1"/>
          </p:cNvSpPr>
          <p:nvPr>
            <p:ph type="pic" sz="quarter" idx="20" hasCustomPrompt="1"/>
          </p:nvPr>
        </p:nvSpPr>
        <p:spPr>
          <a:xfrm>
            <a:off x="9144000" y="13779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9" name="Zástupný symbol obrázku 3">
            <a:extLst>
              <a:ext uri="{FF2B5EF4-FFF2-40B4-BE49-F238E27FC236}">
                <a16:creationId xmlns:a16="http://schemas.microsoft.com/office/drawing/2014/main" id="{6BD6E05B-A906-0DDE-519E-20A6EF08ADDC}"/>
              </a:ext>
            </a:extLst>
          </p:cNvPr>
          <p:cNvSpPr>
            <a:spLocks noGrp="1"/>
          </p:cNvSpPr>
          <p:nvPr>
            <p:ph type="pic" sz="quarter" idx="21" hasCustomPrompt="1"/>
          </p:nvPr>
        </p:nvSpPr>
        <p:spPr>
          <a:xfrm>
            <a:off x="10668000" y="13779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0" name="Zástupný symbol obrázku 3">
            <a:extLst>
              <a:ext uri="{FF2B5EF4-FFF2-40B4-BE49-F238E27FC236}">
                <a16:creationId xmlns:a16="http://schemas.microsoft.com/office/drawing/2014/main" id="{7418A3F3-E662-38D3-A4DF-5FF0E948BE78}"/>
              </a:ext>
            </a:extLst>
          </p:cNvPr>
          <p:cNvSpPr>
            <a:spLocks noGrp="1"/>
          </p:cNvSpPr>
          <p:nvPr>
            <p:ph type="pic" sz="quarter" idx="22" hasCustomPrompt="1"/>
          </p:nvPr>
        </p:nvSpPr>
        <p:spPr>
          <a:xfrm>
            <a:off x="6096000" y="27559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1" name="Zástupný symbol obrázku 3">
            <a:extLst>
              <a:ext uri="{FF2B5EF4-FFF2-40B4-BE49-F238E27FC236}">
                <a16:creationId xmlns:a16="http://schemas.microsoft.com/office/drawing/2014/main" id="{1B152B1E-D00D-E7B3-D91C-D5EBA7859A0E}"/>
              </a:ext>
            </a:extLst>
          </p:cNvPr>
          <p:cNvSpPr>
            <a:spLocks noGrp="1"/>
          </p:cNvSpPr>
          <p:nvPr>
            <p:ph type="pic" sz="quarter" idx="23" hasCustomPrompt="1"/>
          </p:nvPr>
        </p:nvSpPr>
        <p:spPr>
          <a:xfrm>
            <a:off x="7620000" y="27559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2" name="Zástupný symbol obrázku 3">
            <a:extLst>
              <a:ext uri="{FF2B5EF4-FFF2-40B4-BE49-F238E27FC236}">
                <a16:creationId xmlns:a16="http://schemas.microsoft.com/office/drawing/2014/main" id="{ACB72117-1510-4288-0AA6-B8DC17B2E49A}"/>
              </a:ext>
            </a:extLst>
          </p:cNvPr>
          <p:cNvSpPr>
            <a:spLocks noGrp="1"/>
          </p:cNvSpPr>
          <p:nvPr>
            <p:ph type="pic" sz="quarter" idx="24" hasCustomPrompt="1"/>
          </p:nvPr>
        </p:nvSpPr>
        <p:spPr>
          <a:xfrm>
            <a:off x="9144000" y="27559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3" name="Zástupný symbol obrázku 3">
            <a:extLst>
              <a:ext uri="{FF2B5EF4-FFF2-40B4-BE49-F238E27FC236}">
                <a16:creationId xmlns:a16="http://schemas.microsoft.com/office/drawing/2014/main" id="{F13269AE-34A5-79DC-DF6F-F768BFA89032}"/>
              </a:ext>
            </a:extLst>
          </p:cNvPr>
          <p:cNvSpPr>
            <a:spLocks noGrp="1"/>
          </p:cNvSpPr>
          <p:nvPr>
            <p:ph type="pic" sz="quarter" idx="25" hasCustomPrompt="1"/>
          </p:nvPr>
        </p:nvSpPr>
        <p:spPr>
          <a:xfrm>
            <a:off x="10668000" y="27559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4" name="Zástupný symbol obrázku 3">
            <a:extLst>
              <a:ext uri="{FF2B5EF4-FFF2-40B4-BE49-F238E27FC236}">
                <a16:creationId xmlns:a16="http://schemas.microsoft.com/office/drawing/2014/main" id="{806E1572-0255-4541-D98B-F5557EBB800F}"/>
              </a:ext>
            </a:extLst>
          </p:cNvPr>
          <p:cNvSpPr>
            <a:spLocks noGrp="1"/>
          </p:cNvSpPr>
          <p:nvPr>
            <p:ph type="pic" sz="quarter" idx="26" hasCustomPrompt="1"/>
          </p:nvPr>
        </p:nvSpPr>
        <p:spPr>
          <a:xfrm>
            <a:off x="6096000" y="41338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5" name="Zástupný symbol obrázku 3">
            <a:extLst>
              <a:ext uri="{FF2B5EF4-FFF2-40B4-BE49-F238E27FC236}">
                <a16:creationId xmlns:a16="http://schemas.microsoft.com/office/drawing/2014/main" id="{18C29496-3FBC-0A43-C379-841E4482BCE5}"/>
              </a:ext>
            </a:extLst>
          </p:cNvPr>
          <p:cNvSpPr>
            <a:spLocks noGrp="1"/>
          </p:cNvSpPr>
          <p:nvPr>
            <p:ph type="pic" sz="quarter" idx="27" hasCustomPrompt="1"/>
          </p:nvPr>
        </p:nvSpPr>
        <p:spPr>
          <a:xfrm>
            <a:off x="7620000" y="41338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6" name="Zástupný symbol obrázku 3">
            <a:extLst>
              <a:ext uri="{FF2B5EF4-FFF2-40B4-BE49-F238E27FC236}">
                <a16:creationId xmlns:a16="http://schemas.microsoft.com/office/drawing/2014/main" id="{1637BC21-5B04-0A6D-1E7D-CB37C72C9DB1}"/>
              </a:ext>
            </a:extLst>
          </p:cNvPr>
          <p:cNvSpPr>
            <a:spLocks noGrp="1"/>
          </p:cNvSpPr>
          <p:nvPr>
            <p:ph type="pic" sz="quarter" idx="28" hasCustomPrompt="1"/>
          </p:nvPr>
        </p:nvSpPr>
        <p:spPr>
          <a:xfrm>
            <a:off x="9144000" y="41338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7" name="Zástupný symbol obrázku 3">
            <a:extLst>
              <a:ext uri="{FF2B5EF4-FFF2-40B4-BE49-F238E27FC236}">
                <a16:creationId xmlns:a16="http://schemas.microsoft.com/office/drawing/2014/main" id="{F2045988-4E78-79B1-FF2F-A620CB4F56B8}"/>
              </a:ext>
            </a:extLst>
          </p:cNvPr>
          <p:cNvSpPr>
            <a:spLocks noGrp="1"/>
          </p:cNvSpPr>
          <p:nvPr>
            <p:ph type="pic" sz="quarter" idx="29" hasCustomPrompt="1"/>
          </p:nvPr>
        </p:nvSpPr>
        <p:spPr>
          <a:xfrm>
            <a:off x="10668000" y="41338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8" name="Zástupný symbol obrázku 3">
            <a:extLst>
              <a:ext uri="{FF2B5EF4-FFF2-40B4-BE49-F238E27FC236}">
                <a16:creationId xmlns:a16="http://schemas.microsoft.com/office/drawing/2014/main" id="{D4C65955-32B1-1B63-1329-A321079A689E}"/>
              </a:ext>
            </a:extLst>
          </p:cNvPr>
          <p:cNvSpPr>
            <a:spLocks noGrp="1"/>
          </p:cNvSpPr>
          <p:nvPr>
            <p:ph type="pic" sz="quarter" idx="30" hasCustomPrompt="1"/>
          </p:nvPr>
        </p:nvSpPr>
        <p:spPr>
          <a:xfrm>
            <a:off x="6096000" y="55118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9" name="Zástupný symbol obrázku 3">
            <a:extLst>
              <a:ext uri="{FF2B5EF4-FFF2-40B4-BE49-F238E27FC236}">
                <a16:creationId xmlns:a16="http://schemas.microsoft.com/office/drawing/2014/main" id="{A68068D3-ABFB-AB8A-BE3A-11CFF6B56B1D}"/>
              </a:ext>
            </a:extLst>
          </p:cNvPr>
          <p:cNvSpPr>
            <a:spLocks noGrp="1"/>
          </p:cNvSpPr>
          <p:nvPr>
            <p:ph type="pic" sz="quarter" idx="31" hasCustomPrompt="1"/>
          </p:nvPr>
        </p:nvSpPr>
        <p:spPr>
          <a:xfrm>
            <a:off x="7620000" y="55118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0" name="Zástupný symbol obrázku 3">
            <a:extLst>
              <a:ext uri="{FF2B5EF4-FFF2-40B4-BE49-F238E27FC236}">
                <a16:creationId xmlns:a16="http://schemas.microsoft.com/office/drawing/2014/main" id="{2A3FBE44-4979-4252-30D8-059A7405846E}"/>
              </a:ext>
            </a:extLst>
          </p:cNvPr>
          <p:cNvSpPr>
            <a:spLocks noGrp="1"/>
          </p:cNvSpPr>
          <p:nvPr>
            <p:ph type="pic" sz="quarter" idx="32" hasCustomPrompt="1"/>
          </p:nvPr>
        </p:nvSpPr>
        <p:spPr>
          <a:xfrm>
            <a:off x="9144000" y="55118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1" name="Zástupný symbol obrázku 3">
            <a:extLst>
              <a:ext uri="{FF2B5EF4-FFF2-40B4-BE49-F238E27FC236}">
                <a16:creationId xmlns:a16="http://schemas.microsoft.com/office/drawing/2014/main" id="{491B68F9-1BED-2973-7E99-702CAEB9F728}"/>
              </a:ext>
            </a:extLst>
          </p:cNvPr>
          <p:cNvSpPr>
            <a:spLocks noGrp="1"/>
          </p:cNvSpPr>
          <p:nvPr>
            <p:ph type="pic" sz="quarter" idx="33" hasCustomPrompt="1"/>
          </p:nvPr>
        </p:nvSpPr>
        <p:spPr>
          <a:xfrm>
            <a:off x="10668000" y="55118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421656131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slide photo Blac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4891122"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6096000" y="0"/>
            <a:ext cx="6096000"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283357149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alf slide photo Black">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4891122"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6096000" y="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5" name="Zástupný symbol obrázku 3">
            <a:extLst>
              <a:ext uri="{FF2B5EF4-FFF2-40B4-BE49-F238E27FC236}">
                <a16:creationId xmlns:a16="http://schemas.microsoft.com/office/drawing/2014/main" id="{AF2883F5-BE10-B019-A46C-A1CBC280F4C6}"/>
              </a:ext>
            </a:extLst>
          </p:cNvPr>
          <p:cNvSpPr>
            <a:spLocks noGrp="1"/>
          </p:cNvSpPr>
          <p:nvPr>
            <p:ph type="pic" sz="quarter" idx="15" hasCustomPrompt="1"/>
          </p:nvPr>
        </p:nvSpPr>
        <p:spPr>
          <a:xfrm>
            <a:off x="7620000" y="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7" name="Zástupný symbol obrázku 3">
            <a:extLst>
              <a:ext uri="{FF2B5EF4-FFF2-40B4-BE49-F238E27FC236}">
                <a16:creationId xmlns:a16="http://schemas.microsoft.com/office/drawing/2014/main" id="{2AE980E2-2D53-F5B2-45A5-8409FB98236A}"/>
              </a:ext>
            </a:extLst>
          </p:cNvPr>
          <p:cNvSpPr>
            <a:spLocks noGrp="1"/>
          </p:cNvSpPr>
          <p:nvPr>
            <p:ph type="pic" sz="quarter" idx="16" hasCustomPrompt="1"/>
          </p:nvPr>
        </p:nvSpPr>
        <p:spPr>
          <a:xfrm>
            <a:off x="9144000" y="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8" name="Zástupný symbol obrázku 3">
            <a:extLst>
              <a:ext uri="{FF2B5EF4-FFF2-40B4-BE49-F238E27FC236}">
                <a16:creationId xmlns:a16="http://schemas.microsoft.com/office/drawing/2014/main" id="{448A28BF-61D8-5829-75C8-C66FF8D53221}"/>
              </a:ext>
            </a:extLst>
          </p:cNvPr>
          <p:cNvSpPr>
            <a:spLocks noGrp="1"/>
          </p:cNvSpPr>
          <p:nvPr>
            <p:ph type="pic" sz="quarter" idx="17" hasCustomPrompt="1"/>
          </p:nvPr>
        </p:nvSpPr>
        <p:spPr>
          <a:xfrm>
            <a:off x="10668000" y="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9" name="Zástupný symbol obrázku 3">
            <a:extLst>
              <a:ext uri="{FF2B5EF4-FFF2-40B4-BE49-F238E27FC236}">
                <a16:creationId xmlns:a16="http://schemas.microsoft.com/office/drawing/2014/main" id="{E85247AE-9613-9E0D-6AE1-D3C957B2F228}"/>
              </a:ext>
            </a:extLst>
          </p:cNvPr>
          <p:cNvSpPr>
            <a:spLocks noGrp="1"/>
          </p:cNvSpPr>
          <p:nvPr>
            <p:ph type="pic" sz="quarter" idx="18" hasCustomPrompt="1"/>
          </p:nvPr>
        </p:nvSpPr>
        <p:spPr>
          <a:xfrm>
            <a:off x="6096000" y="13779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0" name="Zástupný symbol obrázku 3">
            <a:extLst>
              <a:ext uri="{FF2B5EF4-FFF2-40B4-BE49-F238E27FC236}">
                <a16:creationId xmlns:a16="http://schemas.microsoft.com/office/drawing/2014/main" id="{1C774558-1A4A-5269-89D6-7791BDA7EA82}"/>
              </a:ext>
            </a:extLst>
          </p:cNvPr>
          <p:cNvSpPr>
            <a:spLocks noGrp="1"/>
          </p:cNvSpPr>
          <p:nvPr>
            <p:ph type="pic" sz="quarter" idx="19" hasCustomPrompt="1"/>
          </p:nvPr>
        </p:nvSpPr>
        <p:spPr>
          <a:xfrm>
            <a:off x="7620000" y="13779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1" name="Zástupný symbol obrázku 3">
            <a:extLst>
              <a:ext uri="{FF2B5EF4-FFF2-40B4-BE49-F238E27FC236}">
                <a16:creationId xmlns:a16="http://schemas.microsoft.com/office/drawing/2014/main" id="{85923EB6-C08C-7F1A-8211-2A80C20CBEB2}"/>
              </a:ext>
            </a:extLst>
          </p:cNvPr>
          <p:cNvSpPr>
            <a:spLocks noGrp="1"/>
          </p:cNvSpPr>
          <p:nvPr>
            <p:ph type="pic" sz="quarter" idx="20" hasCustomPrompt="1"/>
          </p:nvPr>
        </p:nvSpPr>
        <p:spPr>
          <a:xfrm>
            <a:off x="9144000" y="13779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2" name="Zástupný symbol obrázku 3">
            <a:extLst>
              <a:ext uri="{FF2B5EF4-FFF2-40B4-BE49-F238E27FC236}">
                <a16:creationId xmlns:a16="http://schemas.microsoft.com/office/drawing/2014/main" id="{DD07D8C2-0844-3974-43F5-6EA8575E975E}"/>
              </a:ext>
            </a:extLst>
          </p:cNvPr>
          <p:cNvSpPr>
            <a:spLocks noGrp="1"/>
          </p:cNvSpPr>
          <p:nvPr>
            <p:ph type="pic" sz="quarter" idx="21" hasCustomPrompt="1"/>
          </p:nvPr>
        </p:nvSpPr>
        <p:spPr>
          <a:xfrm>
            <a:off x="10668000" y="13779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3" name="Zástupný symbol obrázku 3">
            <a:extLst>
              <a:ext uri="{FF2B5EF4-FFF2-40B4-BE49-F238E27FC236}">
                <a16:creationId xmlns:a16="http://schemas.microsoft.com/office/drawing/2014/main" id="{89217BA4-8193-49E3-1EF7-48CEFEEED755}"/>
              </a:ext>
            </a:extLst>
          </p:cNvPr>
          <p:cNvSpPr>
            <a:spLocks noGrp="1"/>
          </p:cNvSpPr>
          <p:nvPr>
            <p:ph type="pic" sz="quarter" idx="22" hasCustomPrompt="1"/>
          </p:nvPr>
        </p:nvSpPr>
        <p:spPr>
          <a:xfrm>
            <a:off x="6096000" y="27559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4" name="Zástupný symbol obrázku 3">
            <a:extLst>
              <a:ext uri="{FF2B5EF4-FFF2-40B4-BE49-F238E27FC236}">
                <a16:creationId xmlns:a16="http://schemas.microsoft.com/office/drawing/2014/main" id="{67BF5390-7089-8565-EF8C-EF919C21CB27}"/>
              </a:ext>
            </a:extLst>
          </p:cNvPr>
          <p:cNvSpPr>
            <a:spLocks noGrp="1"/>
          </p:cNvSpPr>
          <p:nvPr>
            <p:ph type="pic" sz="quarter" idx="23" hasCustomPrompt="1"/>
          </p:nvPr>
        </p:nvSpPr>
        <p:spPr>
          <a:xfrm>
            <a:off x="7620000" y="27559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5" name="Zástupný symbol obrázku 3">
            <a:extLst>
              <a:ext uri="{FF2B5EF4-FFF2-40B4-BE49-F238E27FC236}">
                <a16:creationId xmlns:a16="http://schemas.microsoft.com/office/drawing/2014/main" id="{6586F02B-E2FD-7290-5E01-6CBB54CEBC06}"/>
              </a:ext>
            </a:extLst>
          </p:cNvPr>
          <p:cNvSpPr>
            <a:spLocks noGrp="1"/>
          </p:cNvSpPr>
          <p:nvPr>
            <p:ph type="pic" sz="quarter" idx="24" hasCustomPrompt="1"/>
          </p:nvPr>
        </p:nvSpPr>
        <p:spPr>
          <a:xfrm>
            <a:off x="9144000" y="27559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6" name="Zástupný symbol obrázku 3">
            <a:extLst>
              <a:ext uri="{FF2B5EF4-FFF2-40B4-BE49-F238E27FC236}">
                <a16:creationId xmlns:a16="http://schemas.microsoft.com/office/drawing/2014/main" id="{892C41C4-EF66-839B-BBE7-C3287F3B7E51}"/>
              </a:ext>
            </a:extLst>
          </p:cNvPr>
          <p:cNvSpPr>
            <a:spLocks noGrp="1"/>
          </p:cNvSpPr>
          <p:nvPr>
            <p:ph type="pic" sz="quarter" idx="25" hasCustomPrompt="1"/>
          </p:nvPr>
        </p:nvSpPr>
        <p:spPr>
          <a:xfrm>
            <a:off x="10668000" y="27559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7" name="Zástupný symbol obrázku 3">
            <a:extLst>
              <a:ext uri="{FF2B5EF4-FFF2-40B4-BE49-F238E27FC236}">
                <a16:creationId xmlns:a16="http://schemas.microsoft.com/office/drawing/2014/main" id="{4EAD2299-51B5-C9EB-1C34-E756519BBA85}"/>
              </a:ext>
            </a:extLst>
          </p:cNvPr>
          <p:cNvSpPr>
            <a:spLocks noGrp="1"/>
          </p:cNvSpPr>
          <p:nvPr>
            <p:ph type="pic" sz="quarter" idx="26" hasCustomPrompt="1"/>
          </p:nvPr>
        </p:nvSpPr>
        <p:spPr>
          <a:xfrm>
            <a:off x="6096000" y="41338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8" name="Zástupný symbol obrázku 3">
            <a:extLst>
              <a:ext uri="{FF2B5EF4-FFF2-40B4-BE49-F238E27FC236}">
                <a16:creationId xmlns:a16="http://schemas.microsoft.com/office/drawing/2014/main" id="{04D1A915-457E-524F-601F-9738A4EF2F36}"/>
              </a:ext>
            </a:extLst>
          </p:cNvPr>
          <p:cNvSpPr>
            <a:spLocks noGrp="1"/>
          </p:cNvSpPr>
          <p:nvPr>
            <p:ph type="pic" sz="quarter" idx="27" hasCustomPrompt="1"/>
          </p:nvPr>
        </p:nvSpPr>
        <p:spPr>
          <a:xfrm>
            <a:off x="7620000" y="41338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9" name="Zástupný symbol obrázku 3">
            <a:extLst>
              <a:ext uri="{FF2B5EF4-FFF2-40B4-BE49-F238E27FC236}">
                <a16:creationId xmlns:a16="http://schemas.microsoft.com/office/drawing/2014/main" id="{A2EC6946-B370-2AAD-710B-360B8EE56407}"/>
              </a:ext>
            </a:extLst>
          </p:cNvPr>
          <p:cNvSpPr>
            <a:spLocks noGrp="1"/>
          </p:cNvSpPr>
          <p:nvPr>
            <p:ph type="pic" sz="quarter" idx="28" hasCustomPrompt="1"/>
          </p:nvPr>
        </p:nvSpPr>
        <p:spPr>
          <a:xfrm>
            <a:off x="9144000" y="41338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0" name="Zástupný symbol obrázku 3">
            <a:extLst>
              <a:ext uri="{FF2B5EF4-FFF2-40B4-BE49-F238E27FC236}">
                <a16:creationId xmlns:a16="http://schemas.microsoft.com/office/drawing/2014/main" id="{256D1B29-8E74-3344-85AF-B4DCE20B2873}"/>
              </a:ext>
            </a:extLst>
          </p:cNvPr>
          <p:cNvSpPr>
            <a:spLocks noGrp="1"/>
          </p:cNvSpPr>
          <p:nvPr>
            <p:ph type="pic" sz="quarter" idx="29" hasCustomPrompt="1"/>
          </p:nvPr>
        </p:nvSpPr>
        <p:spPr>
          <a:xfrm>
            <a:off x="10668000" y="41338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1" name="Zástupný symbol obrázku 3">
            <a:extLst>
              <a:ext uri="{FF2B5EF4-FFF2-40B4-BE49-F238E27FC236}">
                <a16:creationId xmlns:a16="http://schemas.microsoft.com/office/drawing/2014/main" id="{E504A6FE-651D-C0B5-653E-65057F8E5D6F}"/>
              </a:ext>
            </a:extLst>
          </p:cNvPr>
          <p:cNvSpPr>
            <a:spLocks noGrp="1"/>
          </p:cNvSpPr>
          <p:nvPr>
            <p:ph type="pic" sz="quarter" idx="30" hasCustomPrompt="1"/>
          </p:nvPr>
        </p:nvSpPr>
        <p:spPr>
          <a:xfrm>
            <a:off x="6096000" y="55118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2" name="Zástupný symbol obrázku 3">
            <a:extLst>
              <a:ext uri="{FF2B5EF4-FFF2-40B4-BE49-F238E27FC236}">
                <a16:creationId xmlns:a16="http://schemas.microsoft.com/office/drawing/2014/main" id="{D3487E43-571E-95BE-C16D-367671DB46FC}"/>
              </a:ext>
            </a:extLst>
          </p:cNvPr>
          <p:cNvSpPr>
            <a:spLocks noGrp="1"/>
          </p:cNvSpPr>
          <p:nvPr>
            <p:ph type="pic" sz="quarter" idx="31" hasCustomPrompt="1"/>
          </p:nvPr>
        </p:nvSpPr>
        <p:spPr>
          <a:xfrm>
            <a:off x="7620000" y="55118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3" name="Zástupný symbol obrázku 3">
            <a:extLst>
              <a:ext uri="{FF2B5EF4-FFF2-40B4-BE49-F238E27FC236}">
                <a16:creationId xmlns:a16="http://schemas.microsoft.com/office/drawing/2014/main" id="{8A4E33B0-2ED9-21CA-3517-50C8EFE7DDB4}"/>
              </a:ext>
            </a:extLst>
          </p:cNvPr>
          <p:cNvSpPr>
            <a:spLocks noGrp="1"/>
          </p:cNvSpPr>
          <p:nvPr>
            <p:ph type="pic" sz="quarter" idx="32" hasCustomPrompt="1"/>
          </p:nvPr>
        </p:nvSpPr>
        <p:spPr>
          <a:xfrm>
            <a:off x="9144000" y="55118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4" name="Zástupný symbol obrázku 3">
            <a:extLst>
              <a:ext uri="{FF2B5EF4-FFF2-40B4-BE49-F238E27FC236}">
                <a16:creationId xmlns:a16="http://schemas.microsoft.com/office/drawing/2014/main" id="{E675B407-AE5A-1C44-22E0-2279BC59A43F}"/>
              </a:ext>
            </a:extLst>
          </p:cNvPr>
          <p:cNvSpPr>
            <a:spLocks noGrp="1"/>
          </p:cNvSpPr>
          <p:nvPr>
            <p:ph type="pic" sz="quarter" idx="33" hasCustomPrompt="1"/>
          </p:nvPr>
        </p:nvSpPr>
        <p:spPr>
          <a:xfrm>
            <a:off x="10668000" y="55118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110871914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42" userDrawn="1">
          <p15:clr>
            <a:srgbClr val="FBAE40"/>
          </p15:clr>
        </p15:guide>
        <p15:guide id="5" orient="horz" pos="3974">
          <p15:clr>
            <a:srgbClr val="FBAE40"/>
          </p15:clr>
        </p15:guide>
        <p15:guide id="6" orient="horz" pos="34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slide photo Whit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4891122" cy="2235489"/>
          </a:xfrm>
          <a:prstGeom prst="rect">
            <a:avLst/>
          </a:prstGeom>
        </p:spPr>
        <p:txBody>
          <a:bodyPr lIns="0" tIns="0" rIns="0" bIns="0"/>
          <a:lstStyle>
            <a:lvl1pPr marL="0" indent="0">
              <a:buNone/>
              <a:defRPr sz="3200" b="1" i="0">
                <a:solidFill>
                  <a:schemeClr val="tx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6096000" y="0"/>
            <a:ext cx="6096000"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grpSp>
        <p:nvGrpSpPr>
          <p:cNvPr id="3" name="Grafický objekt 47">
            <a:extLst>
              <a:ext uri="{FF2B5EF4-FFF2-40B4-BE49-F238E27FC236}">
                <a16:creationId xmlns:a16="http://schemas.microsoft.com/office/drawing/2014/main" id="{312E9920-8717-B8C8-EC7F-5C79FD3361A6}"/>
              </a:ext>
            </a:extLst>
          </p:cNvPr>
          <p:cNvGrpSpPr/>
          <p:nvPr userDrawn="1"/>
        </p:nvGrpSpPr>
        <p:grpSpPr>
          <a:xfrm>
            <a:off x="639046" y="5886186"/>
            <a:ext cx="1153320" cy="569166"/>
            <a:chOff x="5118881" y="1290507"/>
            <a:chExt cx="988132" cy="487645"/>
          </a:xfrm>
        </p:grpSpPr>
        <p:sp>
          <p:nvSpPr>
            <p:cNvPr id="5" name="Volný tvar 4">
              <a:extLst>
                <a:ext uri="{FF2B5EF4-FFF2-40B4-BE49-F238E27FC236}">
                  <a16:creationId xmlns:a16="http://schemas.microsoft.com/office/drawing/2014/main" id="{CAD403DE-EE5D-F02D-50AF-4BCB75D6F6E4}"/>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7" name="Grafický objekt 47">
              <a:extLst>
                <a:ext uri="{FF2B5EF4-FFF2-40B4-BE49-F238E27FC236}">
                  <a16:creationId xmlns:a16="http://schemas.microsoft.com/office/drawing/2014/main" id="{1BA32A06-FAC3-09C4-F768-BB6A64AF54A4}"/>
                </a:ext>
              </a:extLst>
            </p:cNvPr>
            <p:cNvGrpSpPr/>
            <p:nvPr/>
          </p:nvGrpSpPr>
          <p:grpSpPr>
            <a:xfrm>
              <a:off x="5754458" y="1466271"/>
              <a:ext cx="352554" cy="190150"/>
              <a:chOff x="5754458" y="1466271"/>
              <a:chExt cx="352554" cy="190150"/>
            </a:xfrm>
            <a:solidFill>
              <a:srgbClr val="000000"/>
            </a:solidFill>
          </p:grpSpPr>
          <p:sp>
            <p:nvSpPr>
              <p:cNvPr id="14" name="Volný tvar 13">
                <a:extLst>
                  <a:ext uri="{FF2B5EF4-FFF2-40B4-BE49-F238E27FC236}">
                    <a16:creationId xmlns:a16="http://schemas.microsoft.com/office/drawing/2014/main" id="{05EC38D2-0BBC-B309-BD40-93F71EC17AF3}"/>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rgbClr val="000000"/>
              </a:solidFill>
              <a:ln w="710" cap="flat">
                <a:noFill/>
                <a:prstDash val="solid"/>
                <a:miter/>
              </a:ln>
            </p:spPr>
            <p:txBody>
              <a:bodyPr rtlCol="0" anchor="ctr"/>
              <a:lstStyle/>
              <a:p>
                <a:endParaRPr lang="en-US"/>
              </a:p>
            </p:txBody>
          </p:sp>
          <p:sp>
            <p:nvSpPr>
              <p:cNvPr id="15" name="Volný tvar 14">
                <a:extLst>
                  <a:ext uri="{FF2B5EF4-FFF2-40B4-BE49-F238E27FC236}">
                    <a16:creationId xmlns:a16="http://schemas.microsoft.com/office/drawing/2014/main" id="{96BF395F-D61B-C85B-EF18-37E19A2B4E5A}"/>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rgbClr val="000000"/>
              </a:solidFill>
              <a:ln w="710" cap="flat">
                <a:noFill/>
                <a:prstDash val="solid"/>
                <a:miter/>
              </a:ln>
            </p:spPr>
            <p:txBody>
              <a:bodyPr rtlCol="0" anchor="ctr"/>
              <a:lstStyle/>
              <a:p>
                <a:endParaRPr lang="en-US"/>
              </a:p>
            </p:txBody>
          </p:sp>
          <p:sp>
            <p:nvSpPr>
              <p:cNvPr id="17" name="Volný tvar 16">
                <a:extLst>
                  <a:ext uri="{FF2B5EF4-FFF2-40B4-BE49-F238E27FC236}">
                    <a16:creationId xmlns:a16="http://schemas.microsoft.com/office/drawing/2014/main" id="{2734BEA6-EC88-5463-BD0D-CF16B5BEC1B6}"/>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rgbClr val="000000"/>
              </a:solidFill>
              <a:ln w="71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1078754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 slide photo Whit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4891122" cy="2235489"/>
          </a:xfrm>
          <a:prstGeom prst="rect">
            <a:avLst/>
          </a:prstGeom>
        </p:spPr>
        <p:txBody>
          <a:bodyPr lIns="0" tIns="0" rIns="0" bIns="0"/>
          <a:lstStyle>
            <a:lvl1pPr marL="0" indent="0">
              <a:buNone/>
              <a:defRPr sz="3200" b="1" i="0">
                <a:solidFill>
                  <a:schemeClr val="tx1"/>
                </a:solidFill>
                <a:latin typeface="Lato Black" panose="020F0502020204030203" pitchFamily="34" charset="0"/>
              </a:defRPr>
            </a:lvl1pPr>
          </a:lstStyle>
          <a:p>
            <a:pPr lvl="0"/>
            <a:r>
              <a:rPr lang="cs-CZ" dirty="0"/>
              <a:t>Insert </a:t>
            </a:r>
            <a:r>
              <a:rPr lang="cs-CZ" dirty="0" err="1"/>
              <a:t>headline</a:t>
            </a:r>
            <a:endParaRPr lang="en-US" dirty="0"/>
          </a:p>
        </p:txBody>
      </p:sp>
      <p:grpSp>
        <p:nvGrpSpPr>
          <p:cNvPr id="3" name="Grafický objekt 47">
            <a:extLst>
              <a:ext uri="{FF2B5EF4-FFF2-40B4-BE49-F238E27FC236}">
                <a16:creationId xmlns:a16="http://schemas.microsoft.com/office/drawing/2014/main" id="{312E9920-8717-B8C8-EC7F-5C79FD3361A6}"/>
              </a:ext>
            </a:extLst>
          </p:cNvPr>
          <p:cNvGrpSpPr/>
          <p:nvPr userDrawn="1"/>
        </p:nvGrpSpPr>
        <p:grpSpPr>
          <a:xfrm>
            <a:off x="639046" y="5886186"/>
            <a:ext cx="1153320" cy="569166"/>
            <a:chOff x="5118881" y="1290507"/>
            <a:chExt cx="988132" cy="487645"/>
          </a:xfrm>
        </p:grpSpPr>
        <p:sp>
          <p:nvSpPr>
            <p:cNvPr id="5" name="Volný tvar 4">
              <a:extLst>
                <a:ext uri="{FF2B5EF4-FFF2-40B4-BE49-F238E27FC236}">
                  <a16:creationId xmlns:a16="http://schemas.microsoft.com/office/drawing/2014/main" id="{CAD403DE-EE5D-F02D-50AF-4BCB75D6F6E4}"/>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7" name="Grafický objekt 47">
              <a:extLst>
                <a:ext uri="{FF2B5EF4-FFF2-40B4-BE49-F238E27FC236}">
                  <a16:creationId xmlns:a16="http://schemas.microsoft.com/office/drawing/2014/main" id="{1BA32A06-FAC3-09C4-F768-BB6A64AF54A4}"/>
                </a:ext>
              </a:extLst>
            </p:cNvPr>
            <p:cNvGrpSpPr/>
            <p:nvPr/>
          </p:nvGrpSpPr>
          <p:grpSpPr>
            <a:xfrm>
              <a:off x="5754458" y="1466271"/>
              <a:ext cx="352554" cy="190150"/>
              <a:chOff x="5754458" y="1466271"/>
              <a:chExt cx="352554" cy="190150"/>
            </a:xfrm>
            <a:solidFill>
              <a:srgbClr val="000000"/>
            </a:solidFill>
          </p:grpSpPr>
          <p:sp>
            <p:nvSpPr>
              <p:cNvPr id="14" name="Volný tvar 13">
                <a:extLst>
                  <a:ext uri="{FF2B5EF4-FFF2-40B4-BE49-F238E27FC236}">
                    <a16:creationId xmlns:a16="http://schemas.microsoft.com/office/drawing/2014/main" id="{05EC38D2-0BBC-B309-BD40-93F71EC17AF3}"/>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rgbClr val="000000"/>
              </a:solidFill>
              <a:ln w="710" cap="flat">
                <a:noFill/>
                <a:prstDash val="solid"/>
                <a:miter/>
              </a:ln>
            </p:spPr>
            <p:txBody>
              <a:bodyPr rtlCol="0" anchor="ctr"/>
              <a:lstStyle/>
              <a:p>
                <a:endParaRPr lang="en-US"/>
              </a:p>
            </p:txBody>
          </p:sp>
          <p:sp>
            <p:nvSpPr>
              <p:cNvPr id="15" name="Volný tvar 14">
                <a:extLst>
                  <a:ext uri="{FF2B5EF4-FFF2-40B4-BE49-F238E27FC236}">
                    <a16:creationId xmlns:a16="http://schemas.microsoft.com/office/drawing/2014/main" id="{96BF395F-D61B-C85B-EF18-37E19A2B4E5A}"/>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rgbClr val="000000"/>
              </a:solidFill>
              <a:ln w="710" cap="flat">
                <a:noFill/>
                <a:prstDash val="solid"/>
                <a:miter/>
              </a:ln>
            </p:spPr>
            <p:txBody>
              <a:bodyPr rtlCol="0" anchor="ctr"/>
              <a:lstStyle/>
              <a:p>
                <a:endParaRPr lang="en-US"/>
              </a:p>
            </p:txBody>
          </p:sp>
          <p:sp>
            <p:nvSpPr>
              <p:cNvPr id="17" name="Volný tvar 16">
                <a:extLst>
                  <a:ext uri="{FF2B5EF4-FFF2-40B4-BE49-F238E27FC236}">
                    <a16:creationId xmlns:a16="http://schemas.microsoft.com/office/drawing/2014/main" id="{2734BEA6-EC88-5463-BD0D-CF16B5BEC1B6}"/>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rgbClr val="000000"/>
              </a:solidFill>
              <a:ln w="710" cap="flat">
                <a:noFill/>
                <a:prstDash val="solid"/>
                <a:miter/>
              </a:ln>
            </p:spPr>
            <p:txBody>
              <a:bodyPr rtlCol="0" anchor="ctr"/>
              <a:lstStyle/>
              <a:p>
                <a:endParaRPr lang="en-US"/>
              </a:p>
            </p:txBody>
          </p:sp>
        </p:grpSp>
      </p:grpSp>
      <p:sp>
        <p:nvSpPr>
          <p:cNvPr id="2" name="Zástupný symbol obrázku 3">
            <a:extLst>
              <a:ext uri="{FF2B5EF4-FFF2-40B4-BE49-F238E27FC236}">
                <a16:creationId xmlns:a16="http://schemas.microsoft.com/office/drawing/2014/main" id="{2C3973AF-F669-2923-C8C9-F304DFC34CA7}"/>
              </a:ext>
            </a:extLst>
          </p:cNvPr>
          <p:cNvSpPr>
            <a:spLocks noGrp="1"/>
          </p:cNvSpPr>
          <p:nvPr>
            <p:ph type="pic" sz="quarter" idx="14" hasCustomPrompt="1"/>
          </p:nvPr>
        </p:nvSpPr>
        <p:spPr>
          <a:xfrm>
            <a:off x="6096000" y="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8" name="Zástupný symbol obrázku 3">
            <a:extLst>
              <a:ext uri="{FF2B5EF4-FFF2-40B4-BE49-F238E27FC236}">
                <a16:creationId xmlns:a16="http://schemas.microsoft.com/office/drawing/2014/main" id="{43F44C6C-C459-814E-279D-03BEC96BC1EA}"/>
              </a:ext>
            </a:extLst>
          </p:cNvPr>
          <p:cNvSpPr>
            <a:spLocks noGrp="1"/>
          </p:cNvSpPr>
          <p:nvPr>
            <p:ph type="pic" sz="quarter" idx="15" hasCustomPrompt="1"/>
          </p:nvPr>
        </p:nvSpPr>
        <p:spPr>
          <a:xfrm>
            <a:off x="7620000" y="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9" name="Zástupný symbol obrázku 3">
            <a:extLst>
              <a:ext uri="{FF2B5EF4-FFF2-40B4-BE49-F238E27FC236}">
                <a16:creationId xmlns:a16="http://schemas.microsoft.com/office/drawing/2014/main" id="{1C67F432-43C3-C20E-FD46-12BD6FA684B7}"/>
              </a:ext>
            </a:extLst>
          </p:cNvPr>
          <p:cNvSpPr>
            <a:spLocks noGrp="1"/>
          </p:cNvSpPr>
          <p:nvPr>
            <p:ph type="pic" sz="quarter" idx="16" hasCustomPrompt="1"/>
          </p:nvPr>
        </p:nvSpPr>
        <p:spPr>
          <a:xfrm>
            <a:off x="9144000" y="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0" name="Zástupný symbol obrázku 3">
            <a:extLst>
              <a:ext uri="{FF2B5EF4-FFF2-40B4-BE49-F238E27FC236}">
                <a16:creationId xmlns:a16="http://schemas.microsoft.com/office/drawing/2014/main" id="{A869CDD3-FC56-E5CB-B6BC-CB8E25286676}"/>
              </a:ext>
            </a:extLst>
          </p:cNvPr>
          <p:cNvSpPr>
            <a:spLocks noGrp="1"/>
          </p:cNvSpPr>
          <p:nvPr>
            <p:ph type="pic" sz="quarter" idx="17" hasCustomPrompt="1"/>
          </p:nvPr>
        </p:nvSpPr>
        <p:spPr>
          <a:xfrm>
            <a:off x="10668000" y="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1" name="Zástupný symbol obrázku 3">
            <a:extLst>
              <a:ext uri="{FF2B5EF4-FFF2-40B4-BE49-F238E27FC236}">
                <a16:creationId xmlns:a16="http://schemas.microsoft.com/office/drawing/2014/main" id="{462695DA-0EE3-E066-BA0B-7F55AEFDCAA7}"/>
              </a:ext>
            </a:extLst>
          </p:cNvPr>
          <p:cNvSpPr>
            <a:spLocks noGrp="1"/>
          </p:cNvSpPr>
          <p:nvPr>
            <p:ph type="pic" sz="quarter" idx="18" hasCustomPrompt="1"/>
          </p:nvPr>
        </p:nvSpPr>
        <p:spPr>
          <a:xfrm>
            <a:off x="6096000" y="13779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2" name="Zástupný symbol obrázku 3">
            <a:extLst>
              <a:ext uri="{FF2B5EF4-FFF2-40B4-BE49-F238E27FC236}">
                <a16:creationId xmlns:a16="http://schemas.microsoft.com/office/drawing/2014/main" id="{BC5196E2-9DF8-DB75-E38F-71591FB4B584}"/>
              </a:ext>
            </a:extLst>
          </p:cNvPr>
          <p:cNvSpPr>
            <a:spLocks noGrp="1"/>
          </p:cNvSpPr>
          <p:nvPr>
            <p:ph type="pic" sz="quarter" idx="19" hasCustomPrompt="1"/>
          </p:nvPr>
        </p:nvSpPr>
        <p:spPr>
          <a:xfrm>
            <a:off x="7620000" y="13779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3" name="Zástupný symbol obrázku 3">
            <a:extLst>
              <a:ext uri="{FF2B5EF4-FFF2-40B4-BE49-F238E27FC236}">
                <a16:creationId xmlns:a16="http://schemas.microsoft.com/office/drawing/2014/main" id="{9BE68F66-8955-9126-178B-B59260D2A647}"/>
              </a:ext>
            </a:extLst>
          </p:cNvPr>
          <p:cNvSpPr>
            <a:spLocks noGrp="1"/>
          </p:cNvSpPr>
          <p:nvPr>
            <p:ph type="pic" sz="quarter" idx="20" hasCustomPrompt="1"/>
          </p:nvPr>
        </p:nvSpPr>
        <p:spPr>
          <a:xfrm>
            <a:off x="9144000" y="13779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8" name="Zástupný symbol obrázku 3">
            <a:extLst>
              <a:ext uri="{FF2B5EF4-FFF2-40B4-BE49-F238E27FC236}">
                <a16:creationId xmlns:a16="http://schemas.microsoft.com/office/drawing/2014/main" id="{5F04104F-BAB3-0FD8-C8EB-26F40A977E43}"/>
              </a:ext>
            </a:extLst>
          </p:cNvPr>
          <p:cNvSpPr>
            <a:spLocks noGrp="1"/>
          </p:cNvSpPr>
          <p:nvPr>
            <p:ph type="pic" sz="quarter" idx="21" hasCustomPrompt="1"/>
          </p:nvPr>
        </p:nvSpPr>
        <p:spPr>
          <a:xfrm>
            <a:off x="10668000" y="13779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19" name="Zástupný symbol obrázku 3">
            <a:extLst>
              <a:ext uri="{FF2B5EF4-FFF2-40B4-BE49-F238E27FC236}">
                <a16:creationId xmlns:a16="http://schemas.microsoft.com/office/drawing/2014/main" id="{3B4DA8EC-D7CB-C682-46E3-B3DF74BFD8BC}"/>
              </a:ext>
            </a:extLst>
          </p:cNvPr>
          <p:cNvSpPr>
            <a:spLocks noGrp="1"/>
          </p:cNvSpPr>
          <p:nvPr>
            <p:ph type="pic" sz="quarter" idx="22" hasCustomPrompt="1"/>
          </p:nvPr>
        </p:nvSpPr>
        <p:spPr>
          <a:xfrm>
            <a:off x="6096000" y="27559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0" name="Zástupný symbol obrázku 3">
            <a:extLst>
              <a:ext uri="{FF2B5EF4-FFF2-40B4-BE49-F238E27FC236}">
                <a16:creationId xmlns:a16="http://schemas.microsoft.com/office/drawing/2014/main" id="{8EDD8854-1EB9-CE67-4BA0-9910A8A8C2E8}"/>
              </a:ext>
            </a:extLst>
          </p:cNvPr>
          <p:cNvSpPr>
            <a:spLocks noGrp="1"/>
          </p:cNvSpPr>
          <p:nvPr>
            <p:ph type="pic" sz="quarter" idx="23" hasCustomPrompt="1"/>
          </p:nvPr>
        </p:nvSpPr>
        <p:spPr>
          <a:xfrm>
            <a:off x="7620000" y="27559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1" name="Zástupný symbol obrázku 3">
            <a:extLst>
              <a:ext uri="{FF2B5EF4-FFF2-40B4-BE49-F238E27FC236}">
                <a16:creationId xmlns:a16="http://schemas.microsoft.com/office/drawing/2014/main" id="{3B9FBF0F-2C08-C20C-3A84-3A59EE19D8B1}"/>
              </a:ext>
            </a:extLst>
          </p:cNvPr>
          <p:cNvSpPr>
            <a:spLocks noGrp="1"/>
          </p:cNvSpPr>
          <p:nvPr>
            <p:ph type="pic" sz="quarter" idx="24" hasCustomPrompt="1"/>
          </p:nvPr>
        </p:nvSpPr>
        <p:spPr>
          <a:xfrm>
            <a:off x="9144000" y="27559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2" name="Zástupný symbol obrázku 3">
            <a:extLst>
              <a:ext uri="{FF2B5EF4-FFF2-40B4-BE49-F238E27FC236}">
                <a16:creationId xmlns:a16="http://schemas.microsoft.com/office/drawing/2014/main" id="{F83F7791-4CEA-A202-D794-CB3ED78BB80D}"/>
              </a:ext>
            </a:extLst>
          </p:cNvPr>
          <p:cNvSpPr>
            <a:spLocks noGrp="1"/>
          </p:cNvSpPr>
          <p:nvPr>
            <p:ph type="pic" sz="quarter" idx="25" hasCustomPrompt="1"/>
          </p:nvPr>
        </p:nvSpPr>
        <p:spPr>
          <a:xfrm>
            <a:off x="10668000" y="27559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3" name="Zástupný symbol obrázku 3">
            <a:extLst>
              <a:ext uri="{FF2B5EF4-FFF2-40B4-BE49-F238E27FC236}">
                <a16:creationId xmlns:a16="http://schemas.microsoft.com/office/drawing/2014/main" id="{552B85B1-05CC-98A7-D489-217FAED8A6F9}"/>
              </a:ext>
            </a:extLst>
          </p:cNvPr>
          <p:cNvSpPr>
            <a:spLocks noGrp="1"/>
          </p:cNvSpPr>
          <p:nvPr>
            <p:ph type="pic" sz="quarter" idx="26" hasCustomPrompt="1"/>
          </p:nvPr>
        </p:nvSpPr>
        <p:spPr>
          <a:xfrm>
            <a:off x="6096000" y="41338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4" name="Zástupný symbol obrázku 3">
            <a:extLst>
              <a:ext uri="{FF2B5EF4-FFF2-40B4-BE49-F238E27FC236}">
                <a16:creationId xmlns:a16="http://schemas.microsoft.com/office/drawing/2014/main" id="{F6A55ABD-3687-12B1-5B2B-3DA8513E4C0E}"/>
              </a:ext>
            </a:extLst>
          </p:cNvPr>
          <p:cNvSpPr>
            <a:spLocks noGrp="1"/>
          </p:cNvSpPr>
          <p:nvPr>
            <p:ph type="pic" sz="quarter" idx="27" hasCustomPrompt="1"/>
          </p:nvPr>
        </p:nvSpPr>
        <p:spPr>
          <a:xfrm>
            <a:off x="7620000" y="41338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5" name="Zástupný symbol obrázku 3">
            <a:extLst>
              <a:ext uri="{FF2B5EF4-FFF2-40B4-BE49-F238E27FC236}">
                <a16:creationId xmlns:a16="http://schemas.microsoft.com/office/drawing/2014/main" id="{5582BB12-00C2-B2AD-3CFD-BE7058E6978E}"/>
              </a:ext>
            </a:extLst>
          </p:cNvPr>
          <p:cNvSpPr>
            <a:spLocks noGrp="1"/>
          </p:cNvSpPr>
          <p:nvPr>
            <p:ph type="pic" sz="quarter" idx="28" hasCustomPrompt="1"/>
          </p:nvPr>
        </p:nvSpPr>
        <p:spPr>
          <a:xfrm>
            <a:off x="9144000" y="413385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6" name="Zástupný symbol obrázku 3">
            <a:extLst>
              <a:ext uri="{FF2B5EF4-FFF2-40B4-BE49-F238E27FC236}">
                <a16:creationId xmlns:a16="http://schemas.microsoft.com/office/drawing/2014/main" id="{8E12CFA2-18EA-9B47-9AB4-CA61F4EBD324}"/>
              </a:ext>
            </a:extLst>
          </p:cNvPr>
          <p:cNvSpPr>
            <a:spLocks noGrp="1"/>
          </p:cNvSpPr>
          <p:nvPr>
            <p:ph type="pic" sz="quarter" idx="29" hasCustomPrompt="1"/>
          </p:nvPr>
        </p:nvSpPr>
        <p:spPr>
          <a:xfrm>
            <a:off x="10668000" y="413385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7" name="Zástupný symbol obrázku 3">
            <a:extLst>
              <a:ext uri="{FF2B5EF4-FFF2-40B4-BE49-F238E27FC236}">
                <a16:creationId xmlns:a16="http://schemas.microsoft.com/office/drawing/2014/main" id="{A9EC7516-7FEC-E7FC-C28C-CC86A2CA3CDD}"/>
              </a:ext>
            </a:extLst>
          </p:cNvPr>
          <p:cNvSpPr>
            <a:spLocks noGrp="1"/>
          </p:cNvSpPr>
          <p:nvPr>
            <p:ph type="pic" sz="quarter" idx="30" hasCustomPrompt="1"/>
          </p:nvPr>
        </p:nvSpPr>
        <p:spPr>
          <a:xfrm>
            <a:off x="6096000" y="55118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8" name="Zástupný symbol obrázku 3">
            <a:extLst>
              <a:ext uri="{FF2B5EF4-FFF2-40B4-BE49-F238E27FC236}">
                <a16:creationId xmlns:a16="http://schemas.microsoft.com/office/drawing/2014/main" id="{978F68F0-836F-D28C-CA14-95744A34B04D}"/>
              </a:ext>
            </a:extLst>
          </p:cNvPr>
          <p:cNvSpPr>
            <a:spLocks noGrp="1"/>
          </p:cNvSpPr>
          <p:nvPr>
            <p:ph type="pic" sz="quarter" idx="31" hasCustomPrompt="1"/>
          </p:nvPr>
        </p:nvSpPr>
        <p:spPr>
          <a:xfrm>
            <a:off x="7620000" y="55118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29" name="Zástupný symbol obrázku 3">
            <a:extLst>
              <a:ext uri="{FF2B5EF4-FFF2-40B4-BE49-F238E27FC236}">
                <a16:creationId xmlns:a16="http://schemas.microsoft.com/office/drawing/2014/main" id="{D9D87EBB-7A48-2E3E-6751-7BAC29AEAC9A}"/>
              </a:ext>
            </a:extLst>
          </p:cNvPr>
          <p:cNvSpPr>
            <a:spLocks noGrp="1"/>
          </p:cNvSpPr>
          <p:nvPr>
            <p:ph type="pic" sz="quarter" idx="32" hasCustomPrompt="1"/>
          </p:nvPr>
        </p:nvSpPr>
        <p:spPr>
          <a:xfrm>
            <a:off x="9144000" y="5511800"/>
            <a:ext cx="1524000" cy="137795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
        <p:nvSpPr>
          <p:cNvPr id="30" name="Zástupný symbol obrázku 3">
            <a:extLst>
              <a:ext uri="{FF2B5EF4-FFF2-40B4-BE49-F238E27FC236}">
                <a16:creationId xmlns:a16="http://schemas.microsoft.com/office/drawing/2014/main" id="{15666036-8BB4-68D5-4046-E9D64DDA8E82}"/>
              </a:ext>
            </a:extLst>
          </p:cNvPr>
          <p:cNvSpPr>
            <a:spLocks noGrp="1"/>
          </p:cNvSpPr>
          <p:nvPr>
            <p:ph type="pic" sz="quarter" idx="33" hasCustomPrompt="1"/>
          </p:nvPr>
        </p:nvSpPr>
        <p:spPr>
          <a:xfrm>
            <a:off x="10668000" y="5511800"/>
            <a:ext cx="1524000" cy="1377950"/>
          </a:xfrm>
          <a:prstGeom prst="rect">
            <a:avLst/>
          </a:prstGeom>
          <a:solidFill>
            <a:srgbClr val="E6EAF5"/>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400602164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box 2">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27507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3" name="TextovéPole 2">
            <a:extLst>
              <a:ext uri="{FF2B5EF4-FFF2-40B4-BE49-F238E27FC236}">
                <a16:creationId xmlns:a16="http://schemas.microsoft.com/office/drawing/2014/main" id="{C1861B33-4225-4889-09CE-69CA4B52DB3A}"/>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281554310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box 2 with photo">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2751138" y="0"/>
            <a:ext cx="9440862"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425986836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solidFill>
              <a:srgbClr val="000000"/>
            </a:solid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rgbClr val="000000"/>
              </a:solid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rgbClr val="000000"/>
              </a:solid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rgbClr val="000000"/>
              </a:solid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5"/>
            <a:ext cx="10887414" cy="564308"/>
          </a:xfrm>
          <a:prstGeom prst="rect">
            <a:avLst/>
          </a:prstGeom>
        </p:spPr>
        <p:txBody>
          <a:bodyPr lIns="0" tIns="0" rIns="0" bIns="0"/>
          <a:lstStyle>
            <a:lvl1pPr marL="0" indent="0">
              <a:buNone/>
              <a:defRPr sz="3200" b="1" i="0">
                <a:latin typeface="Lato Black" panose="020F0502020204030203" pitchFamily="34" charset="0"/>
              </a:defRPr>
            </a:lvl1pPr>
          </a:lstStyle>
          <a:p>
            <a:pPr lvl="0"/>
            <a:r>
              <a:rPr lang="cs-CZ" dirty="0"/>
              <a:t>Insert </a:t>
            </a:r>
            <a:r>
              <a:rPr lang="cs-CZ" dirty="0" err="1"/>
              <a:t>headline</a:t>
            </a:r>
            <a:endParaRPr lang="en-US" dirty="0"/>
          </a:p>
        </p:txBody>
      </p:sp>
      <p:sp>
        <p:nvSpPr>
          <p:cNvPr id="2" name="TextovéPole 1">
            <a:extLst>
              <a:ext uri="{FF2B5EF4-FFF2-40B4-BE49-F238E27FC236}">
                <a16:creationId xmlns:a16="http://schemas.microsoft.com/office/drawing/2014/main" id="{9DEF98C2-8416-9B34-D2C3-F9B517797F0E}"/>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141868311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box 3">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2750758" cy="6858000"/>
          </a:xfrm>
          <a:prstGeom prst="rect">
            <a:avLst/>
          </a:prstGeom>
          <a:solidFill>
            <a:srgbClr val="2E2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3" name="TextovéPole 2">
            <a:extLst>
              <a:ext uri="{FF2B5EF4-FFF2-40B4-BE49-F238E27FC236}">
                <a16:creationId xmlns:a16="http://schemas.microsoft.com/office/drawing/2014/main" id="{C5715B28-CBE8-35F1-C54F-8E71C00AA286}"/>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407553965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box 3 with photo">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rgbClr val="2E2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2751138" y="0"/>
            <a:ext cx="9440862"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307962828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box 4">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2750758" cy="6858000"/>
          </a:xfrm>
          <a:prstGeom prst="rect">
            <a:avLst/>
          </a:prstGeom>
          <a:solidFill>
            <a:srgbClr val="44B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3" name="TextovéPole 2">
            <a:extLst>
              <a:ext uri="{FF2B5EF4-FFF2-40B4-BE49-F238E27FC236}">
                <a16:creationId xmlns:a16="http://schemas.microsoft.com/office/drawing/2014/main" id="{C8437C55-F0D1-2FA2-9AEB-3D5E03B0FCE1}"/>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97285385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box 4 with photo">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rgbClr val="44B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2751138" y="0"/>
            <a:ext cx="9440862"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381864533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box 5">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2750758" cy="6858000"/>
          </a:xfrm>
          <a:prstGeom prst="rect">
            <a:avLst/>
          </a:prstGeom>
          <a:solidFill>
            <a:srgbClr val="00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3" name="TextovéPole 2">
            <a:extLst>
              <a:ext uri="{FF2B5EF4-FFF2-40B4-BE49-F238E27FC236}">
                <a16:creationId xmlns:a16="http://schemas.microsoft.com/office/drawing/2014/main" id="{5A076D76-29E4-B549-9DC9-26C6FD117332}"/>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2934538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box 5 with photo">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BF8B32D-3675-90EA-0DF8-4CBB43F962C3}"/>
              </a:ext>
            </a:extLst>
          </p:cNvPr>
          <p:cNvSpPr/>
          <p:nvPr userDrawn="1"/>
        </p:nvSpPr>
        <p:spPr>
          <a:xfrm>
            <a:off x="0" y="0"/>
            <a:ext cx="12192000" cy="6858000"/>
          </a:xfrm>
          <a:prstGeom prst="rect">
            <a:avLst/>
          </a:prstGeom>
          <a:solidFill>
            <a:srgbClr val="00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latin typeface="Lato" panose="020F0502020204030203" pitchFamily="34" charset="0"/>
              <a:ea typeface="Lato" panose="020F0502020204030203" pitchFamily="34" charset="0"/>
              <a:cs typeface="Lato" panose="020F0502020204030203" pitchFamily="34" charset="0"/>
            </a:endParaRPr>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a:solidFill>
            <a:schemeClr val="bg1"/>
          </a:solidFill>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grp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4"/>
            <a:ext cx="1696460" cy="2235489"/>
          </a:xfrm>
          <a:prstGeom prst="rect">
            <a:avLst/>
          </a:prstGeom>
        </p:spPr>
        <p:txBody>
          <a:bodyPr lIns="0" tIns="0" rIns="0" bIns="0"/>
          <a:lstStyle>
            <a:lvl1pPr marL="0" indent="0">
              <a:buNone/>
              <a:defRPr sz="3200" b="1" i="0">
                <a:solidFill>
                  <a:schemeClr val="bg1"/>
                </a:solidFill>
                <a:latin typeface="Lato Black" panose="020F0502020204030203" pitchFamily="34" charset="0"/>
              </a:defRPr>
            </a:lvl1pPr>
          </a:lstStyle>
          <a:p>
            <a:pPr lvl="0"/>
            <a:r>
              <a:rPr lang="cs-CZ" dirty="0"/>
              <a:t>Insert </a:t>
            </a:r>
            <a:r>
              <a:rPr lang="cs-CZ" dirty="0" err="1"/>
              <a:t>headline</a:t>
            </a:r>
            <a:endParaRPr lang="en-US" dirty="0"/>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2751138" y="0"/>
            <a:ext cx="9440862"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81631290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sp>
        <p:nvSpPr>
          <p:cNvPr id="4" name="Zástupný symbol obrázku 3">
            <a:extLst>
              <a:ext uri="{FF2B5EF4-FFF2-40B4-BE49-F238E27FC236}">
                <a16:creationId xmlns:a16="http://schemas.microsoft.com/office/drawing/2014/main" id="{1DDC8072-F43B-ECF1-E666-30B0D972BEB0}"/>
              </a:ext>
            </a:extLst>
          </p:cNvPr>
          <p:cNvSpPr>
            <a:spLocks noGrp="1"/>
          </p:cNvSpPr>
          <p:nvPr>
            <p:ph type="pic" sz="quarter" idx="14" hasCustomPrompt="1"/>
          </p:nvPr>
        </p:nvSpPr>
        <p:spPr>
          <a:xfrm>
            <a:off x="0" y="0"/>
            <a:ext cx="12192000" cy="6858000"/>
          </a:xfrm>
          <a:prstGeom prst="rect">
            <a:avLst/>
          </a:prstGeom>
          <a:solidFill>
            <a:srgbClr val="F4F7FC"/>
          </a:solidFill>
          <a:ln>
            <a:noFill/>
          </a:ln>
        </p:spPr>
        <p:txBody>
          <a:bodyPr anchor="ctr"/>
          <a:lstStyle>
            <a:lvl1pPr marL="0" indent="0" algn="ctr">
              <a:buNone/>
              <a:defRPr sz="1100">
                <a:solidFill>
                  <a:schemeClr val="tx1"/>
                </a:solidFill>
                <a:latin typeface="Lato" panose="020F0502020204030203" pitchFamily="34" charset="0"/>
              </a:defRPr>
            </a:lvl1pPr>
          </a:lstStyle>
          <a:p>
            <a:r>
              <a:rPr lang="en-US" dirty="0"/>
              <a:t>Insert picture</a:t>
            </a:r>
          </a:p>
        </p:txBody>
      </p:sp>
    </p:spTree>
    <p:extLst>
      <p:ext uri="{BB962C8B-B14F-4D97-AF65-F5344CB8AC3E}">
        <p14:creationId xmlns:p14="http://schemas.microsoft.com/office/powerpoint/2010/main" val="104148906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blue with watermark">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37D41F2-3042-B5F0-8B08-0919C269F632}"/>
              </a:ext>
            </a:extLst>
          </p:cNvPr>
          <p:cNvSpPr/>
          <p:nvPr userDrawn="1"/>
        </p:nvSpPr>
        <p:spPr>
          <a:xfrm>
            <a:off x="0" y="-1"/>
            <a:ext cx="12192000" cy="6858001"/>
          </a:xfrm>
          <a:prstGeom prst="rect">
            <a:avLst/>
          </a:prstGeom>
          <a:solidFill>
            <a:srgbClr val="F4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solidFill>
              <a:srgbClr val="000000"/>
            </a:solid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rgbClr val="000000"/>
              </a:solid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rgbClr val="000000"/>
              </a:solid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rgbClr val="000000"/>
              </a:solidFill>
              <a:ln w="710" cap="flat">
                <a:noFill/>
                <a:prstDash val="solid"/>
                <a:miter/>
              </a:ln>
            </p:spPr>
            <p:txBody>
              <a:bodyPr rtlCol="0" anchor="ctr"/>
              <a:lstStyle/>
              <a:p>
                <a:endParaRPr lang="en-US"/>
              </a:p>
            </p:txBody>
          </p:sp>
        </p:grpSp>
      </p:grpSp>
      <p:pic>
        <p:nvPicPr>
          <p:cNvPr id="3" name="Grafický objekt 2">
            <a:extLst>
              <a:ext uri="{FF2B5EF4-FFF2-40B4-BE49-F238E27FC236}">
                <a16:creationId xmlns:a16="http://schemas.microsoft.com/office/drawing/2014/main" id="{13A0A83A-6CD0-949D-8289-9BCD728BA65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519"/>
          <a:stretch/>
        </p:blipFill>
        <p:spPr>
          <a:xfrm>
            <a:off x="1716040" y="0"/>
            <a:ext cx="8503886" cy="6298621"/>
          </a:xfrm>
          <a:prstGeom prst="rect">
            <a:avLst/>
          </a:prstGeom>
        </p:spPr>
      </p:pic>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5"/>
            <a:ext cx="10887414" cy="564308"/>
          </a:xfrm>
          <a:prstGeom prst="rect">
            <a:avLst/>
          </a:prstGeom>
        </p:spPr>
        <p:txBody>
          <a:bodyPr lIns="0" tIns="0" rIns="0" bIns="0"/>
          <a:lstStyle>
            <a:lvl1pPr marL="0" indent="0">
              <a:buNone/>
              <a:defRPr sz="3200" b="1" i="0">
                <a:latin typeface="Lato Black" panose="020F0502020204030203" pitchFamily="34" charset="0"/>
              </a:defRPr>
            </a:lvl1pPr>
          </a:lstStyle>
          <a:p>
            <a:pPr lvl="0"/>
            <a:r>
              <a:rPr lang="cs-CZ" dirty="0"/>
              <a:t>Insert </a:t>
            </a:r>
            <a:r>
              <a:rPr lang="cs-CZ" dirty="0" err="1"/>
              <a:t>headline</a:t>
            </a:r>
            <a:endParaRPr lang="en-US" dirty="0"/>
          </a:p>
        </p:txBody>
      </p:sp>
      <p:sp>
        <p:nvSpPr>
          <p:cNvPr id="4" name="TextovéPole 3">
            <a:extLst>
              <a:ext uri="{FF2B5EF4-FFF2-40B4-BE49-F238E27FC236}">
                <a16:creationId xmlns:a16="http://schemas.microsoft.com/office/drawing/2014/main" id="{5A90385C-F129-9295-5DDE-135D71871BCE}"/>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177559291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137D41F2-3042-B5F0-8B08-0919C269F632}"/>
              </a:ext>
            </a:extLst>
          </p:cNvPr>
          <p:cNvSpPr/>
          <p:nvPr userDrawn="1"/>
        </p:nvSpPr>
        <p:spPr>
          <a:xfrm>
            <a:off x="0" y="-1"/>
            <a:ext cx="12192000" cy="6858001"/>
          </a:xfrm>
          <a:prstGeom prst="rect">
            <a:avLst/>
          </a:prstGeom>
          <a:solidFill>
            <a:srgbClr val="F4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solidFill>
              <a:srgbClr val="000000"/>
            </a:solid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rgbClr val="000000"/>
              </a:solid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rgbClr val="000000"/>
              </a:solid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rgbClr val="000000"/>
              </a:solid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5"/>
            <a:ext cx="10887414" cy="564308"/>
          </a:xfrm>
          <a:prstGeom prst="rect">
            <a:avLst/>
          </a:prstGeom>
        </p:spPr>
        <p:txBody>
          <a:bodyPr lIns="0" tIns="0" rIns="0" bIns="0"/>
          <a:lstStyle>
            <a:lvl1pPr marL="0" indent="0">
              <a:buNone/>
              <a:defRPr sz="3200" b="1" i="0">
                <a:latin typeface="Lato Black" panose="020F0502020204030203" pitchFamily="34" charset="0"/>
              </a:defRPr>
            </a:lvl1pPr>
          </a:lstStyle>
          <a:p>
            <a:pPr lvl="0"/>
            <a:r>
              <a:rPr lang="cs-CZ" dirty="0"/>
              <a:t>Insert </a:t>
            </a:r>
            <a:r>
              <a:rPr lang="cs-CZ" dirty="0" err="1"/>
              <a:t>headline</a:t>
            </a:r>
            <a:endParaRPr lang="en-US" dirty="0"/>
          </a:p>
        </p:txBody>
      </p:sp>
      <p:sp>
        <p:nvSpPr>
          <p:cNvPr id="3" name="TextovéPole 2">
            <a:extLst>
              <a:ext uri="{FF2B5EF4-FFF2-40B4-BE49-F238E27FC236}">
                <a16:creationId xmlns:a16="http://schemas.microsoft.com/office/drawing/2014/main" id="{330819F8-A928-5418-9765-BA7AB891559B}"/>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1447185897"/>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with gri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744A1F6B-B975-BFE0-034D-AD1D8E376A77}"/>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tx1"/>
                </a:solidFill>
                <a:latin typeface="Lato" panose="020F0502020204030203" pitchFamily="34" charset="0"/>
              </a:defRPr>
            </a:lvl1pPr>
          </a:lstStyle>
          <a:p>
            <a:fld id="{42358DB0-1280-8148-876F-161F1D1AD5EA}" type="slidenum">
              <a:rPr lang="en-US" smtClean="0"/>
              <a:pPr/>
              <a:t>‹#›</a:t>
            </a:fld>
            <a:endParaRPr lang="en-US"/>
          </a:p>
        </p:txBody>
      </p:sp>
      <p:grpSp>
        <p:nvGrpSpPr>
          <p:cNvPr id="8" name="Grafický objekt 47">
            <a:extLst>
              <a:ext uri="{FF2B5EF4-FFF2-40B4-BE49-F238E27FC236}">
                <a16:creationId xmlns:a16="http://schemas.microsoft.com/office/drawing/2014/main" id="{60DC887F-BBE2-C3AB-8FE8-6D7FD60E3569}"/>
              </a:ext>
            </a:extLst>
          </p:cNvPr>
          <p:cNvGrpSpPr/>
          <p:nvPr userDrawn="1"/>
        </p:nvGrpSpPr>
        <p:grpSpPr>
          <a:xfrm>
            <a:off x="639046" y="5886186"/>
            <a:ext cx="1153320" cy="569166"/>
            <a:chOff x="5118881" y="1290507"/>
            <a:chExt cx="988132" cy="487645"/>
          </a:xfrm>
        </p:grpSpPr>
        <p:sp>
          <p:nvSpPr>
            <p:cNvPr id="9" name="Volný tvar 8">
              <a:extLst>
                <a:ext uri="{FF2B5EF4-FFF2-40B4-BE49-F238E27FC236}">
                  <a16:creationId xmlns:a16="http://schemas.microsoft.com/office/drawing/2014/main" id="{6B57849A-AEF3-B1B0-3B01-20D4640C5337}"/>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10" name="Grafický objekt 47">
              <a:extLst>
                <a:ext uri="{FF2B5EF4-FFF2-40B4-BE49-F238E27FC236}">
                  <a16:creationId xmlns:a16="http://schemas.microsoft.com/office/drawing/2014/main" id="{DA49F720-7BBE-1C8A-290E-22F36FF1A1AD}"/>
                </a:ext>
              </a:extLst>
            </p:cNvPr>
            <p:cNvGrpSpPr/>
            <p:nvPr/>
          </p:nvGrpSpPr>
          <p:grpSpPr>
            <a:xfrm>
              <a:off x="5754458" y="1466271"/>
              <a:ext cx="352554" cy="190150"/>
              <a:chOff x="5754458" y="1466271"/>
              <a:chExt cx="352554" cy="190150"/>
            </a:xfrm>
            <a:solidFill>
              <a:srgbClr val="000000"/>
            </a:solidFill>
          </p:grpSpPr>
          <p:sp>
            <p:nvSpPr>
              <p:cNvPr id="11" name="Volný tvar 10">
                <a:extLst>
                  <a:ext uri="{FF2B5EF4-FFF2-40B4-BE49-F238E27FC236}">
                    <a16:creationId xmlns:a16="http://schemas.microsoft.com/office/drawing/2014/main" id="{868E0433-575A-2DF8-95F1-F822CFA46446}"/>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rgbClr val="000000"/>
              </a:solidFill>
              <a:ln w="710" cap="flat">
                <a:noFill/>
                <a:prstDash val="solid"/>
                <a:miter/>
              </a:ln>
            </p:spPr>
            <p:txBody>
              <a:bodyPr rtlCol="0" anchor="ctr"/>
              <a:lstStyle/>
              <a:p>
                <a:endParaRPr lang="en-US"/>
              </a:p>
            </p:txBody>
          </p:sp>
          <p:sp>
            <p:nvSpPr>
              <p:cNvPr id="12" name="Volný tvar 11">
                <a:extLst>
                  <a:ext uri="{FF2B5EF4-FFF2-40B4-BE49-F238E27FC236}">
                    <a16:creationId xmlns:a16="http://schemas.microsoft.com/office/drawing/2014/main" id="{A4999EF9-3C26-B676-AD88-D8C712FCDA19}"/>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rgbClr val="000000"/>
              </a:solidFill>
              <a:ln w="710" cap="flat">
                <a:noFill/>
                <a:prstDash val="solid"/>
                <a:miter/>
              </a:ln>
            </p:spPr>
            <p:txBody>
              <a:bodyPr rtlCol="0" anchor="ctr"/>
              <a:lstStyle/>
              <a:p>
                <a:endParaRPr lang="en-US"/>
              </a:p>
            </p:txBody>
          </p:sp>
          <p:sp>
            <p:nvSpPr>
              <p:cNvPr id="13" name="Volný tvar 12">
                <a:extLst>
                  <a:ext uri="{FF2B5EF4-FFF2-40B4-BE49-F238E27FC236}">
                    <a16:creationId xmlns:a16="http://schemas.microsoft.com/office/drawing/2014/main" id="{F1098E2F-7001-3044-FABB-1334CD3CC172}"/>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rgbClr val="000000"/>
              </a:solidFill>
              <a:ln w="710" cap="flat">
                <a:noFill/>
                <a:prstDash val="solid"/>
                <a:miter/>
              </a:ln>
            </p:spPr>
            <p:txBody>
              <a:bodyPr rtlCol="0" anchor="ctr"/>
              <a:lstStyle/>
              <a:p>
                <a:endParaRPr lang="en-US"/>
              </a:p>
            </p:txBody>
          </p:sp>
        </p:grpSp>
      </p:grpSp>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549275"/>
            <a:ext cx="10887414" cy="564308"/>
          </a:xfrm>
          <a:prstGeom prst="rect">
            <a:avLst/>
          </a:prstGeom>
        </p:spPr>
        <p:txBody>
          <a:bodyPr lIns="0" tIns="0" rIns="0" bIns="0"/>
          <a:lstStyle>
            <a:lvl1pPr marL="0" indent="0">
              <a:buNone/>
              <a:defRPr sz="3200" b="1" i="0">
                <a:latin typeface="Lato Black" panose="020F0502020204030203" pitchFamily="34" charset="0"/>
              </a:defRPr>
            </a:lvl1pPr>
          </a:lstStyle>
          <a:p>
            <a:pPr lvl="0"/>
            <a:r>
              <a:rPr lang="cs-CZ" dirty="0"/>
              <a:t>Insert </a:t>
            </a:r>
            <a:r>
              <a:rPr lang="cs-CZ" dirty="0" err="1"/>
              <a:t>headline</a:t>
            </a:r>
            <a:endParaRPr lang="en-US" dirty="0"/>
          </a:p>
        </p:txBody>
      </p:sp>
      <p:graphicFrame>
        <p:nvGraphicFramePr>
          <p:cNvPr id="3" name="Tabulka 10">
            <a:extLst>
              <a:ext uri="{FF2B5EF4-FFF2-40B4-BE49-F238E27FC236}">
                <a16:creationId xmlns:a16="http://schemas.microsoft.com/office/drawing/2014/main" id="{A363CE2F-E74E-6576-05AE-75F2B159A934}"/>
              </a:ext>
            </a:extLst>
          </p:cNvPr>
          <p:cNvGraphicFramePr>
            <a:graphicFrameLocks noGrp="1"/>
          </p:cNvGraphicFramePr>
          <p:nvPr userDrawn="1"/>
        </p:nvGraphicFramePr>
        <p:xfrm>
          <a:off x="714771" y="1598994"/>
          <a:ext cx="2411970" cy="3775770"/>
        </p:xfrm>
        <a:graphic>
          <a:graphicData uri="http://schemas.openxmlformats.org/drawingml/2006/table">
            <a:tbl>
              <a:tblPr firstRow="1" bandRow="1">
                <a:tableStyleId>{5C22544A-7EE6-4342-B048-85BDC9FD1C3A}</a:tableStyleId>
              </a:tblPr>
              <a:tblGrid>
                <a:gridCol w="803990">
                  <a:extLst>
                    <a:ext uri="{9D8B030D-6E8A-4147-A177-3AD203B41FA5}">
                      <a16:colId xmlns:a16="http://schemas.microsoft.com/office/drawing/2014/main" val="1449467178"/>
                    </a:ext>
                  </a:extLst>
                </a:gridCol>
                <a:gridCol w="803990">
                  <a:extLst>
                    <a:ext uri="{9D8B030D-6E8A-4147-A177-3AD203B41FA5}">
                      <a16:colId xmlns:a16="http://schemas.microsoft.com/office/drawing/2014/main" val="2152051243"/>
                    </a:ext>
                  </a:extLst>
                </a:gridCol>
                <a:gridCol w="803990">
                  <a:extLst>
                    <a:ext uri="{9D8B030D-6E8A-4147-A177-3AD203B41FA5}">
                      <a16:colId xmlns:a16="http://schemas.microsoft.com/office/drawing/2014/main" val="2903756351"/>
                    </a:ext>
                  </a:extLst>
                </a:gridCol>
              </a:tblGrid>
              <a:tr h="755154">
                <a:tc>
                  <a:txBody>
                    <a:bodyPr/>
                    <a:lstStyle/>
                    <a:p>
                      <a:endParaRPr lang="en-US"/>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4106681457"/>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2844762373"/>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3272334984"/>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1442984249"/>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F7FB"/>
                    </a:solidFill>
                  </a:tcPr>
                </a:tc>
                <a:extLst>
                  <a:ext uri="{0D108BD9-81ED-4DB2-BD59-A6C34878D82A}">
                    <a16:rowId xmlns:a16="http://schemas.microsoft.com/office/drawing/2014/main" val="2322669532"/>
                  </a:ext>
                </a:extLst>
              </a:tr>
            </a:tbl>
          </a:graphicData>
        </a:graphic>
      </p:graphicFrame>
      <p:graphicFrame>
        <p:nvGraphicFramePr>
          <p:cNvPr id="4" name="Tabulka 3">
            <a:extLst>
              <a:ext uri="{FF2B5EF4-FFF2-40B4-BE49-F238E27FC236}">
                <a16:creationId xmlns:a16="http://schemas.microsoft.com/office/drawing/2014/main" id="{D1BE6FAF-41B7-5E4D-23DF-8C4E67890737}"/>
              </a:ext>
            </a:extLst>
          </p:cNvPr>
          <p:cNvGraphicFramePr>
            <a:graphicFrameLocks noGrp="1"/>
          </p:cNvGraphicFramePr>
          <p:nvPr userDrawn="1"/>
        </p:nvGraphicFramePr>
        <p:xfrm>
          <a:off x="3466410" y="1597072"/>
          <a:ext cx="2411970" cy="3775770"/>
        </p:xfrm>
        <a:graphic>
          <a:graphicData uri="http://schemas.openxmlformats.org/drawingml/2006/table">
            <a:tbl>
              <a:tblPr firstRow="1" bandRow="1">
                <a:tableStyleId>{5C22544A-7EE6-4342-B048-85BDC9FD1C3A}</a:tableStyleId>
              </a:tblPr>
              <a:tblGrid>
                <a:gridCol w="803990">
                  <a:extLst>
                    <a:ext uri="{9D8B030D-6E8A-4147-A177-3AD203B41FA5}">
                      <a16:colId xmlns:a16="http://schemas.microsoft.com/office/drawing/2014/main" val="1449467178"/>
                    </a:ext>
                  </a:extLst>
                </a:gridCol>
                <a:gridCol w="803990">
                  <a:extLst>
                    <a:ext uri="{9D8B030D-6E8A-4147-A177-3AD203B41FA5}">
                      <a16:colId xmlns:a16="http://schemas.microsoft.com/office/drawing/2014/main" val="2152051243"/>
                    </a:ext>
                  </a:extLst>
                </a:gridCol>
                <a:gridCol w="803990">
                  <a:extLst>
                    <a:ext uri="{9D8B030D-6E8A-4147-A177-3AD203B41FA5}">
                      <a16:colId xmlns:a16="http://schemas.microsoft.com/office/drawing/2014/main" val="2903756351"/>
                    </a:ext>
                  </a:extLst>
                </a:gridCol>
              </a:tblGrid>
              <a:tr h="755154">
                <a:tc>
                  <a:txBody>
                    <a:bodyPr/>
                    <a:lstStyle/>
                    <a:p>
                      <a:endParaRPr lang="en-US"/>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4106681457"/>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2844762373"/>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3272334984"/>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1442984249"/>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F7FB"/>
                    </a:solidFill>
                  </a:tcPr>
                </a:tc>
                <a:extLst>
                  <a:ext uri="{0D108BD9-81ED-4DB2-BD59-A6C34878D82A}">
                    <a16:rowId xmlns:a16="http://schemas.microsoft.com/office/drawing/2014/main" val="2322669532"/>
                  </a:ext>
                </a:extLst>
              </a:tr>
            </a:tbl>
          </a:graphicData>
        </a:graphic>
      </p:graphicFrame>
      <p:graphicFrame>
        <p:nvGraphicFramePr>
          <p:cNvPr id="5" name="Tabulka 10">
            <a:extLst>
              <a:ext uri="{FF2B5EF4-FFF2-40B4-BE49-F238E27FC236}">
                <a16:creationId xmlns:a16="http://schemas.microsoft.com/office/drawing/2014/main" id="{EDB3FCD2-24AA-A346-07BC-EFBD3CD0EAFB}"/>
              </a:ext>
            </a:extLst>
          </p:cNvPr>
          <p:cNvGraphicFramePr>
            <a:graphicFrameLocks noGrp="1"/>
          </p:cNvGraphicFramePr>
          <p:nvPr userDrawn="1"/>
        </p:nvGraphicFramePr>
        <p:xfrm>
          <a:off x="6218049" y="1597072"/>
          <a:ext cx="2411970" cy="3775770"/>
        </p:xfrm>
        <a:graphic>
          <a:graphicData uri="http://schemas.openxmlformats.org/drawingml/2006/table">
            <a:tbl>
              <a:tblPr firstRow="1" bandRow="1">
                <a:tableStyleId>{5C22544A-7EE6-4342-B048-85BDC9FD1C3A}</a:tableStyleId>
              </a:tblPr>
              <a:tblGrid>
                <a:gridCol w="803990">
                  <a:extLst>
                    <a:ext uri="{9D8B030D-6E8A-4147-A177-3AD203B41FA5}">
                      <a16:colId xmlns:a16="http://schemas.microsoft.com/office/drawing/2014/main" val="1449467178"/>
                    </a:ext>
                  </a:extLst>
                </a:gridCol>
                <a:gridCol w="803990">
                  <a:extLst>
                    <a:ext uri="{9D8B030D-6E8A-4147-A177-3AD203B41FA5}">
                      <a16:colId xmlns:a16="http://schemas.microsoft.com/office/drawing/2014/main" val="2152051243"/>
                    </a:ext>
                  </a:extLst>
                </a:gridCol>
                <a:gridCol w="803990">
                  <a:extLst>
                    <a:ext uri="{9D8B030D-6E8A-4147-A177-3AD203B41FA5}">
                      <a16:colId xmlns:a16="http://schemas.microsoft.com/office/drawing/2014/main" val="2903756351"/>
                    </a:ext>
                  </a:extLst>
                </a:gridCol>
              </a:tblGrid>
              <a:tr h="755154">
                <a:tc>
                  <a:txBody>
                    <a:bodyPr/>
                    <a:lstStyle/>
                    <a:p>
                      <a:endParaRPr lang="en-US"/>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4106681457"/>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2844762373"/>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3272334984"/>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1442984249"/>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F7FB"/>
                    </a:solidFill>
                  </a:tcPr>
                </a:tc>
                <a:extLst>
                  <a:ext uri="{0D108BD9-81ED-4DB2-BD59-A6C34878D82A}">
                    <a16:rowId xmlns:a16="http://schemas.microsoft.com/office/drawing/2014/main" val="2322669532"/>
                  </a:ext>
                </a:extLst>
              </a:tr>
            </a:tbl>
          </a:graphicData>
        </a:graphic>
      </p:graphicFrame>
      <p:graphicFrame>
        <p:nvGraphicFramePr>
          <p:cNvPr id="7" name="Tabulka 6">
            <a:extLst>
              <a:ext uri="{FF2B5EF4-FFF2-40B4-BE49-F238E27FC236}">
                <a16:creationId xmlns:a16="http://schemas.microsoft.com/office/drawing/2014/main" id="{5C054830-0349-FB81-1DBF-529CCFDDF1DA}"/>
              </a:ext>
            </a:extLst>
          </p:cNvPr>
          <p:cNvGraphicFramePr>
            <a:graphicFrameLocks noGrp="1"/>
          </p:cNvGraphicFramePr>
          <p:nvPr userDrawn="1"/>
        </p:nvGraphicFramePr>
        <p:xfrm>
          <a:off x="8969687" y="1595150"/>
          <a:ext cx="2411970" cy="3775770"/>
        </p:xfrm>
        <a:graphic>
          <a:graphicData uri="http://schemas.openxmlformats.org/drawingml/2006/table">
            <a:tbl>
              <a:tblPr firstRow="1" bandRow="1">
                <a:tableStyleId>{5C22544A-7EE6-4342-B048-85BDC9FD1C3A}</a:tableStyleId>
              </a:tblPr>
              <a:tblGrid>
                <a:gridCol w="803990">
                  <a:extLst>
                    <a:ext uri="{9D8B030D-6E8A-4147-A177-3AD203B41FA5}">
                      <a16:colId xmlns:a16="http://schemas.microsoft.com/office/drawing/2014/main" val="1449467178"/>
                    </a:ext>
                  </a:extLst>
                </a:gridCol>
                <a:gridCol w="803990">
                  <a:extLst>
                    <a:ext uri="{9D8B030D-6E8A-4147-A177-3AD203B41FA5}">
                      <a16:colId xmlns:a16="http://schemas.microsoft.com/office/drawing/2014/main" val="2152051243"/>
                    </a:ext>
                  </a:extLst>
                </a:gridCol>
                <a:gridCol w="803990">
                  <a:extLst>
                    <a:ext uri="{9D8B030D-6E8A-4147-A177-3AD203B41FA5}">
                      <a16:colId xmlns:a16="http://schemas.microsoft.com/office/drawing/2014/main" val="2903756351"/>
                    </a:ext>
                  </a:extLst>
                </a:gridCol>
              </a:tblGrid>
              <a:tr h="755154">
                <a:tc>
                  <a:txBody>
                    <a:bodyPr/>
                    <a:lstStyle/>
                    <a:p>
                      <a:endParaRPr lang="en-US"/>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4106681457"/>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2844762373"/>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3272334984"/>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tc>
                  <a:txBody>
                    <a:bodyPr/>
                    <a:lstStyle/>
                    <a:p>
                      <a:endParaRPr 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4F7FB"/>
                    </a:solidFill>
                  </a:tcPr>
                </a:tc>
                <a:extLst>
                  <a:ext uri="{0D108BD9-81ED-4DB2-BD59-A6C34878D82A}">
                    <a16:rowId xmlns:a16="http://schemas.microsoft.com/office/drawing/2014/main" val="1442984249"/>
                  </a:ext>
                </a:extLst>
              </a:tr>
              <a:tr h="755154">
                <a:tc>
                  <a:txBody>
                    <a:bodyPr/>
                    <a:lstStyle/>
                    <a:p>
                      <a:endParaRPr lang="en-US"/>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4F7FB"/>
                    </a:solidFill>
                  </a:tcPr>
                </a:tc>
                <a:tc>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F4F7FB"/>
                    </a:solidFill>
                  </a:tcPr>
                </a:tc>
                <a:extLst>
                  <a:ext uri="{0D108BD9-81ED-4DB2-BD59-A6C34878D82A}">
                    <a16:rowId xmlns:a16="http://schemas.microsoft.com/office/drawing/2014/main" val="2322669532"/>
                  </a:ext>
                </a:extLst>
              </a:tr>
            </a:tbl>
          </a:graphicData>
        </a:graphic>
      </p:graphicFrame>
      <p:sp>
        <p:nvSpPr>
          <p:cNvPr id="2" name="TextovéPole 1">
            <a:extLst>
              <a:ext uri="{FF2B5EF4-FFF2-40B4-BE49-F238E27FC236}">
                <a16:creationId xmlns:a16="http://schemas.microsoft.com/office/drawing/2014/main" id="{1C1C8238-10CB-2D75-3C3C-B7B18824A8A3}"/>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effectLst/>
                <a:latin typeface="Lato" panose="020F0502020204030203" pitchFamily="34" charset="0"/>
              </a:rPr>
              <a:t>Proprietary and confidential</a:t>
            </a:r>
          </a:p>
        </p:txBody>
      </p:sp>
    </p:spTree>
    <p:extLst>
      <p:ext uri="{BB962C8B-B14F-4D97-AF65-F5344CB8AC3E}">
        <p14:creationId xmlns:p14="http://schemas.microsoft.com/office/powerpoint/2010/main" val="320604839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D35EB69-8B38-46C3-3D40-608BE61F075D}"/>
              </a:ext>
            </a:extLst>
          </p:cNvPr>
          <p:cNvSpPr/>
          <p:nvPr userDrawn="1"/>
        </p:nvSpPr>
        <p:spPr>
          <a:xfrm>
            <a:off x="0" y="-1"/>
            <a:ext cx="12192000" cy="6858001"/>
          </a:xfrm>
          <a:prstGeom prst="rect">
            <a:avLst/>
          </a:prstGeom>
          <a:solidFill>
            <a:srgbClr val="014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cký objekt 1">
            <a:extLst>
              <a:ext uri="{FF2B5EF4-FFF2-40B4-BE49-F238E27FC236}">
                <a16:creationId xmlns:a16="http://schemas.microsoft.com/office/drawing/2014/main" id="{DBDD8870-A893-FF73-D4CA-94910A0F7AE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766" b="8853"/>
          <a:stretch/>
        </p:blipFill>
        <p:spPr>
          <a:xfrm>
            <a:off x="1337060" y="-1"/>
            <a:ext cx="9486884" cy="6858001"/>
          </a:xfrm>
          <a:prstGeom prst="rect">
            <a:avLst/>
          </a:prstGeom>
        </p:spPr>
      </p:pic>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2890813"/>
            <a:ext cx="10887414" cy="1116749"/>
          </a:xfrm>
          <a:prstGeom prst="rect">
            <a:avLst/>
          </a:prstGeom>
        </p:spPr>
        <p:txBody>
          <a:bodyPr lIns="0" tIns="0" rIns="0" bIns="0"/>
          <a:lstStyle>
            <a:lvl1pPr marL="0" indent="0" algn="ctr">
              <a:buNone/>
              <a:defRPr sz="8000" b="1" i="0">
                <a:solidFill>
                  <a:schemeClr val="bg1"/>
                </a:solidFill>
                <a:latin typeface="Lato Black" panose="020F0502020204030203" pitchFamily="34" charset="0"/>
              </a:defRPr>
            </a:lvl1pPr>
          </a:lstStyle>
          <a:p>
            <a:pPr lvl="0"/>
            <a:r>
              <a:rPr lang="en-US" noProof="0" dirty="0"/>
              <a:t>Title page</a:t>
            </a:r>
          </a:p>
        </p:txBody>
      </p:sp>
      <p:grpSp>
        <p:nvGrpSpPr>
          <p:cNvPr id="20" name="Grafický objekt 47">
            <a:extLst>
              <a:ext uri="{FF2B5EF4-FFF2-40B4-BE49-F238E27FC236}">
                <a16:creationId xmlns:a16="http://schemas.microsoft.com/office/drawing/2014/main" id="{340AD554-5B0B-EF5C-EEDE-ECA4BC5D0921}"/>
              </a:ext>
            </a:extLst>
          </p:cNvPr>
          <p:cNvGrpSpPr/>
          <p:nvPr userDrawn="1"/>
        </p:nvGrpSpPr>
        <p:grpSpPr>
          <a:xfrm>
            <a:off x="5185663" y="1636027"/>
            <a:ext cx="1821909" cy="899116"/>
            <a:chOff x="5118881" y="1290507"/>
            <a:chExt cx="988132" cy="487645"/>
          </a:xfrm>
          <a:solidFill>
            <a:schemeClr val="bg1"/>
          </a:solidFill>
        </p:grpSpPr>
        <p:sp>
          <p:nvSpPr>
            <p:cNvPr id="21" name="Volný tvar 20">
              <a:extLst>
                <a:ext uri="{FF2B5EF4-FFF2-40B4-BE49-F238E27FC236}">
                  <a16:creationId xmlns:a16="http://schemas.microsoft.com/office/drawing/2014/main" id="{C8EE275B-A079-8C4D-B0B8-2BB6E73260EF}"/>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22" name="Grafický objekt 47">
              <a:extLst>
                <a:ext uri="{FF2B5EF4-FFF2-40B4-BE49-F238E27FC236}">
                  <a16:creationId xmlns:a16="http://schemas.microsoft.com/office/drawing/2014/main" id="{9BAB2397-C05D-A210-E300-B285551F6900}"/>
                </a:ext>
              </a:extLst>
            </p:cNvPr>
            <p:cNvGrpSpPr/>
            <p:nvPr/>
          </p:nvGrpSpPr>
          <p:grpSpPr>
            <a:xfrm>
              <a:off x="5754458" y="1466271"/>
              <a:ext cx="352554" cy="190150"/>
              <a:chOff x="5754458" y="1466271"/>
              <a:chExt cx="352554" cy="190150"/>
            </a:xfrm>
            <a:grpFill/>
          </p:grpSpPr>
          <p:sp>
            <p:nvSpPr>
              <p:cNvPr id="23" name="Volný tvar 22">
                <a:extLst>
                  <a:ext uri="{FF2B5EF4-FFF2-40B4-BE49-F238E27FC236}">
                    <a16:creationId xmlns:a16="http://schemas.microsoft.com/office/drawing/2014/main" id="{DA009B0F-A43E-CCA7-0A2D-3A43D656EFFC}"/>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a:p>
            </p:txBody>
          </p:sp>
          <p:sp>
            <p:nvSpPr>
              <p:cNvPr id="24" name="Volný tvar 23">
                <a:extLst>
                  <a:ext uri="{FF2B5EF4-FFF2-40B4-BE49-F238E27FC236}">
                    <a16:creationId xmlns:a16="http://schemas.microsoft.com/office/drawing/2014/main" id="{FCF4A4F4-0221-3B98-493A-133236041025}"/>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a:p>
            </p:txBody>
          </p:sp>
          <p:sp>
            <p:nvSpPr>
              <p:cNvPr id="25" name="Volný tvar 24">
                <a:extLst>
                  <a:ext uri="{FF2B5EF4-FFF2-40B4-BE49-F238E27FC236}">
                    <a16:creationId xmlns:a16="http://schemas.microsoft.com/office/drawing/2014/main" id="{568FB3FD-85B8-A05D-D773-6D98643C127A}"/>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a:p>
            </p:txBody>
          </p:sp>
        </p:grpSp>
      </p:grpSp>
      <p:sp>
        <p:nvSpPr>
          <p:cNvPr id="26" name="Zástupný text 15">
            <a:extLst>
              <a:ext uri="{FF2B5EF4-FFF2-40B4-BE49-F238E27FC236}">
                <a16:creationId xmlns:a16="http://schemas.microsoft.com/office/drawing/2014/main" id="{F83CEB0E-5022-1F58-9D1C-1F7BB1EB6CAD}"/>
              </a:ext>
            </a:extLst>
          </p:cNvPr>
          <p:cNvSpPr>
            <a:spLocks noGrp="1"/>
          </p:cNvSpPr>
          <p:nvPr>
            <p:ph type="body" sz="quarter" idx="14" hasCustomPrompt="1"/>
          </p:nvPr>
        </p:nvSpPr>
        <p:spPr>
          <a:xfrm>
            <a:off x="658813" y="4202499"/>
            <a:ext cx="10887414" cy="382701"/>
          </a:xfrm>
          <a:prstGeom prst="rect">
            <a:avLst/>
          </a:prstGeom>
        </p:spPr>
        <p:txBody>
          <a:bodyPr lIns="0" tIns="0" rIns="0" bIns="0"/>
          <a:lstStyle>
            <a:lvl1pPr marL="0" indent="0" algn="ctr">
              <a:buNone/>
              <a:defRPr sz="1800" b="0" i="0">
                <a:solidFill>
                  <a:schemeClr val="bg1"/>
                </a:solidFill>
                <a:latin typeface="Lato" panose="020F0502020204030203" pitchFamily="34" charset="0"/>
              </a:defRPr>
            </a:lvl1pPr>
          </a:lstStyle>
          <a:p>
            <a:pPr lvl="0"/>
            <a:r>
              <a:rPr lang="en-US" noProof="0" dirty="0"/>
              <a:t>DD MM YYYY</a:t>
            </a:r>
          </a:p>
        </p:txBody>
      </p:sp>
      <p:sp>
        <p:nvSpPr>
          <p:cNvPr id="5" name="TextovéPole 4">
            <a:extLst>
              <a:ext uri="{FF2B5EF4-FFF2-40B4-BE49-F238E27FC236}">
                <a16:creationId xmlns:a16="http://schemas.microsoft.com/office/drawing/2014/main" id="{6B906C83-60CC-1249-A20F-77F49595F1E5}"/>
              </a:ext>
            </a:extLst>
          </p:cNvPr>
          <p:cNvSpPr txBox="1"/>
          <p:nvPr userDrawn="1"/>
        </p:nvSpPr>
        <p:spPr>
          <a:xfrm>
            <a:off x="5385302" y="6146431"/>
            <a:ext cx="1449436" cy="224933"/>
          </a:xfrm>
          <a:prstGeom prst="rect">
            <a:avLst/>
          </a:prstGeom>
          <a:noFill/>
        </p:spPr>
        <p:txBody>
          <a:bodyPr wrap="none" rtlCol="0">
            <a:spAutoFit/>
          </a:bodyPr>
          <a:lstStyle/>
          <a:p>
            <a:pPr algn="ctr">
              <a:lnSpc>
                <a:spcPct val="120000"/>
              </a:lnSpc>
            </a:pPr>
            <a:r>
              <a:rPr lang="en-US" sz="800" b="0" i="0" dirty="0">
                <a:solidFill>
                  <a:schemeClr val="bg1"/>
                </a:solidFill>
                <a:effectLst/>
                <a:latin typeface="Lato" panose="020F0502020204030203" pitchFamily="34" charset="0"/>
              </a:rPr>
              <a:t>Proprietary and confidential</a:t>
            </a:r>
          </a:p>
        </p:txBody>
      </p:sp>
    </p:spTree>
    <p:extLst>
      <p:ext uri="{BB962C8B-B14F-4D97-AF65-F5344CB8AC3E}">
        <p14:creationId xmlns:p14="http://schemas.microsoft.com/office/powerpoint/2010/main" val="316434588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415" userDrawn="1">
          <p15:clr>
            <a:srgbClr val="FBAE40"/>
          </p15:clr>
        </p15:guide>
        <p15:guide id="4" pos="726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D35EB69-8B38-46C3-3D40-608BE61F075D}"/>
              </a:ext>
            </a:extLst>
          </p:cNvPr>
          <p:cNvSpPr/>
          <p:nvPr userDrawn="1"/>
        </p:nvSpPr>
        <p:spPr>
          <a:xfrm>
            <a:off x="0" y="-1"/>
            <a:ext cx="12192000" cy="6858001"/>
          </a:xfrm>
          <a:prstGeom prst="rect">
            <a:avLst/>
          </a:prstGeom>
          <a:solidFill>
            <a:srgbClr val="014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cký objekt 1">
            <a:extLst>
              <a:ext uri="{FF2B5EF4-FFF2-40B4-BE49-F238E27FC236}">
                <a16:creationId xmlns:a16="http://schemas.microsoft.com/office/drawing/2014/main" id="{DBDD8870-A893-FF73-D4CA-94910A0F7AE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766" b="8853"/>
          <a:stretch/>
        </p:blipFill>
        <p:spPr>
          <a:xfrm>
            <a:off x="1337060" y="-1"/>
            <a:ext cx="9486884" cy="6858001"/>
          </a:xfrm>
          <a:prstGeom prst="rect">
            <a:avLst/>
          </a:prstGeom>
        </p:spPr>
      </p:pic>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2890813"/>
            <a:ext cx="10887414" cy="1116749"/>
          </a:xfrm>
          <a:prstGeom prst="rect">
            <a:avLst/>
          </a:prstGeom>
        </p:spPr>
        <p:txBody>
          <a:bodyPr lIns="0" tIns="0" rIns="0" bIns="0"/>
          <a:lstStyle>
            <a:lvl1pPr marL="0" indent="0" algn="ctr">
              <a:buNone/>
              <a:defRPr sz="8000" b="1" i="0">
                <a:solidFill>
                  <a:schemeClr val="bg1"/>
                </a:solidFill>
                <a:latin typeface="Lato Black" panose="020F0502020204030203" pitchFamily="34" charset="0"/>
              </a:defRPr>
            </a:lvl1pPr>
          </a:lstStyle>
          <a:p>
            <a:pPr lvl="0"/>
            <a:r>
              <a:rPr lang="en-US" noProof="0" dirty="0"/>
              <a:t>End titles</a:t>
            </a:r>
          </a:p>
        </p:txBody>
      </p:sp>
      <p:sp>
        <p:nvSpPr>
          <p:cNvPr id="3" name="Zástupný symbol pro číslo snímku 5">
            <a:extLst>
              <a:ext uri="{FF2B5EF4-FFF2-40B4-BE49-F238E27FC236}">
                <a16:creationId xmlns:a16="http://schemas.microsoft.com/office/drawing/2014/main" id="{3A7DD6B3-5C75-E4B3-C5E6-D3BD52D773E0}"/>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bg1"/>
                </a:solidFill>
                <a:latin typeface="Lato" panose="020F0502020204030203" pitchFamily="34" charset="0"/>
              </a:defRPr>
            </a:lvl1pPr>
          </a:lstStyle>
          <a:p>
            <a:fld id="{42358DB0-1280-8148-876F-161F1D1AD5EA}" type="slidenum">
              <a:rPr lang="en-US" smtClean="0"/>
              <a:pPr/>
              <a:t>‹#›</a:t>
            </a:fld>
            <a:endParaRPr lang="en-US"/>
          </a:p>
        </p:txBody>
      </p:sp>
      <p:grpSp>
        <p:nvGrpSpPr>
          <p:cNvPr id="5" name="Grafický objekt 47">
            <a:extLst>
              <a:ext uri="{FF2B5EF4-FFF2-40B4-BE49-F238E27FC236}">
                <a16:creationId xmlns:a16="http://schemas.microsoft.com/office/drawing/2014/main" id="{6AAC01FE-5FEB-364E-AE93-2E2CB0D9B241}"/>
              </a:ext>
            </a:extLst>
          </p:cNvPr>
          <p:cNvGrpSpPr/>
          <p:nvPr userDrawn="1"/>
        </p:nvGrpSpPr>
        <p:grpSpPr>
          <a:xfrm>
            <a:off x="639046" y="5886186"/>
            <a:ext cx="1153320" cy="569166"/>
            <a:chOff x="5118881" y="1290507"/>
            <a:chExt cx="988132" cy="487645"/>
          </a:xfrm>
          <a:solidFill>
            <a:schemeClr val="bg1"/>
          </a:solidFill>
        </p:grpSpPr>
        <p:sp>
          <p:nvSpPr>
            <p:cNvPr id="6" name="Volný tvar 5">
              <a:extLst>
                <a:ext uri="{FF2B5EF4-FFF2-40B4-BE49-F238E27FC236}">
                  <a16:creationId xmlns:a16="http://schemas.microsoft.com/office/drawing/2014/main" id="{16B4D8EF-435B-784C-9A52-208432FAFDA9}"/>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grpFill/>
            <a:ln w="710" cap="flat">
              <a:noFill/>
              <a:prstDash val="solid"/>
              <a:miter/>
            </a:ln>
          </p:spPr>
          <p:txBody>
            <a:bodyPr rtlCol="0" anchor="ctr"/>
            <a:lstStyle/>
            <a:p>
              <a:endParaRPr lang="en-US"/>
            </a:p>
          </p:txBody>
        </p:sp>
        <p:grpSp>
          <p:nvGrpSpPr>
            <p:cNvPr id="7" name="Grafický objekt 47">
              <a:extLst>
                <a:ext uri="{FF2B5EF4-FFF2-40B4-BE49-F238E27FC236}">
                  <a16:creationId xmlns:a16="http://schemas.microsoft.com/office/drawing/2014/main" id="{2D792A58-068A-A8AB-1147-E164A075CAF6}"/>
                </a:ext>
              </a:extLst>
            </p:cNvPr>
            <p:cNvGrpSpPr/>
            <p:nvPr/>
          </p:nvGrpSpPr>
          <p:grpSpPr>
            <a:xfrm>
              <a:off x="5754458" y="1466271"/>
              <a:ext cx="352554" cy="190150"/>
              <a:chOff x="5754458" y="1466271"/>
              <a:chExt cx="352554" cy="190150"/>
            </a:xfrm>
            <a:grpFill/>
          </p:grpSpPr>
          <p:sp>
            <p:nvSpPr>
              <p:cNvPr id="8" name="Volný tvar 7">
                <a:extLst>
                  <a:ext uri="{FF2B5EF4-FFF2-40B4-BE49-F238E27FC236}">
                    <a16:creationId xmlns:a16="http://schemas.microsoft.com/office/drawing/2014/main" id="{CBB513D8-9E53-220C-8464-17F0FC6DF8D3}"/>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grpFill/>
              <a:ln w="710" cap="flat">
                <a:noFill/>
                <a:prstDash val="solid"/>
                <a:miter/>
              </a:ln>
            </p:spPr>
            <p:txBody>
              <a:bodyPr rtlCol="0" anchor="ctr"/>
              <a:lstStyle/>
              <a:p>
                <a:endParaRPr lang="en-US" dirty="0"/>
              </a:p>
            </p:txBody>
          </p:sp>
          <p:sp>
            <p:nvSpPr>
              <p:cNvPr id="9" name="Volný tvar 8">
                <a:extLst>
                  <a:ext uri="{FF2B5EF4-FFF2-40B4-BE49-F238E27FC236}">
                    <a16:creationId xmlns:a16="http://schemas.microsoft.com/office/drawing/2014/main" id="{96260F9D-0F6F-F374-5FD1-54729D1CF382}"/>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grpFill/>
              <a:ln w="710" cap="flat">
                <a:noFill/>
                <a:prstDash val="solid"/>
                <a:miter/>
              </a:ln>
            </p:spPr>
            <p:txBody>
              <a:bodyPr rtlCol="0" anchor="ctr"/>
              <a:lstStyle/>
              <a:p>
                <a:endParaRPr lang="en-US" dirty="0"/>
              </a:p>
            </p:txBody>
          </p:sp>
          <p:sp>
            <p:nvSpPr>
              <p:cNvPr id="10" name="Volný tvar 9">
                <a:extLst>
                  <a:ext uri="{FF2B5EF4-FFF2-40B4-BE49-F238E27FC236}">
                    <a16:creationId xmlns:a16="http://schemas.microsoft.com/office/drawing/2014/main" id="{C772C4B0-F0DE-E574-48EA-16C85B689FC8}"/>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grpFill/>
              <a:ln w="710" cap="flat">
                <a:noFill/>
                <a:prstDash val="solid"/>
                <a:miter/>
              </a:ln>
            </p:spPr>
            <p:txBody>
              <a:bodyPr rtlCol="0" anchor="ctr"/>
              <a:lstStyle/>
              <a:p>
                <a:endParaRPr lang="en-US" dirty="0"/>
              </a:p>
            </p:txBody>
          </p:sp>
        </p:grpSp>
      </p:grpSp>
      <p:sp>
        <p:nvSpPr>
          <p:cNvPr id="11" name="TextovéPole 10">
            <a:extLst>
              <a:ext uri="{FF2B5EF4-FFF2-40B4-BE49-F238E27FC236}">
                <a16:creationId xmlns:a16="http://schemas.microsoft.com/office/drawing/2014/main" id="{C5D1E055-BE78-5163-33FA-8CD368493A3C}"/>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solidFill>
                  <a:schemeClr val="bg1"/>
                </a:solidFill>
                <a:effectLst/>
                <a:latin typeface="Lato" panose="020F0502020204030203" pitchFamily="34" charset="0"/>
              </a:rPr>
              <a:t>Proprietary and confidential</a:t>
            </a:r>
          </a:p>
        </p:txBody>
      </p:sp>
    </p:spTree>
    <p:extLst>
      <p:ext uri="{BB962C8B-B14F-4D97-AF65-F5344CB8AC3E}">
        <p14:creationId xmlns:p14="http://schemas.microsoft.com/office/powerpoint/2010/main" val="293028045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D35EB69-8B38-46C3-3D40-608BE61F075D}"/>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cký objekt 1">
            <a:extLst>
              <a:ext uri="{FF2B5EF4-FFF2-40B4-BE49-F238E27FC236}">
                <a16:creationId xmlns:a16="http://schemas.microsoft.com/office/drawing/2014/main" id="{DBDD8870-A893-FF73-D4CA-94910A0F7AE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766" b="8853"/>
          <a:stretch/>
        </p:blipFill>
        <p:spPr>
          <a:xfrm>
            <a:off x="1337060" y="-1"/>
            <a:ext cx="9486884" cy="6858001"/>
          </a:xfrm>
          <a:prstGeom prst="rect">
            <a:avLst/>
          </a:prstGeom>
        </p:spPr>
      </p:pic>
      <p:sp>
        <p:nvSpPr>
          <p:cNvPr id="16" name="Zástupný text 15">
            <a:extLst>
              <a:ext uri="{FF2B5EF4-FFF2-40B4-BE49-F238E27FC236}">
                <a16:creationId xmlns:a16="http://schemas.microsoft.com/office/drawing/2014/main" id="{6167D5B8-BA49-DDEC-FB5C-107E359A4304}"/>
              </a:ext>
            </a:extLst>
          </p:cNvPr>
          <p:cNvSpPr>
            <a:spLocks noGrp="1"/>
          </p:cNvSpPr>
          <p:nvPr>
            <p:ph type="body" sz="quarter" idx="13" hasCustomPrompt="1"/>
          </p:nvPr>
        </p:nvSpPr>
        <p:spPr>
          <a:xfrm>
            <a:off x="658813" y="2890813"/>
            <a:ext cx="10887414" cy="1116749"/>
          </a:xfrm>
          <a:prstGeom prst="rect">
            <a:avLst/>
          </a:prstGeom>
        </p:spPr>
        <p:txBody>
          <a:bodyPr lIns="0" tIns="0" rIns="0" bIns="0"/>
          <a:lstStyle>
            <a:lvl1pPr marL="0" indent="0" algn="ctr">
              <a:buNone/>
              <a:defRPr sz="8000" b="1" i="0">
                <a:solidFill>
                  <a:schemeClr val="bg1"/>
                </a:solidFill>
                <a:latin typeface="Lato Black" panose="020F0502020204030203" pitchFamily="34" charset="0"/>
              </a:defRPr>
            </a:lvl1pPr>
          </a:lstStyle>
          <a:p>
            <a:pPr lvl="0"/>
            <a:r>
              <a:rPr lang="en-US" noProof="0" dirty="0"/>
              <a:t>Section slide</a:t>
            </a:r>
          </a:p>
        </p:txBody>
      </p:sp>
      <p:sp>
        <p:nvSpPr>
          <p:cNvPr id="5" name="Zástupný symbol pro číslo snímku 5">
            <a:extLst>
              <a:ext uri="{FF2B5EF4-FFF2-40B4-BE49-F238E27FC236}">
                <a16:creationId xmlns:a16="http://schemas.microsoft.com/office/drawing/2014/main" id="{C4435692-2BE1-6739-7DA7-8F3E4AA3C845}"/>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bg1"/>
                </a:solidFill>
                <a:latin typeface="Lato" panose="020F0502020204030203" pitchFamily="34" charset="0"/>
              </a:defRPr>
            </a:lvl1pPr>
          </a:lstStyle>
          <a:p>
            <a:fld id="{42358DB0-1280-8148-876F-161F1D1AD5EA}" type="slidenum">
              <a:rPr lang="en-US" smtClean="0"/>
              <a:pPr/>
              <a:t>‹#›</a:t>
            </a:fld>
            <a:endParaRPr lang="en-US"/>
          </a:p>
        </p:txBody>
      </p:sp>
      <p:grpSp>
        <p:nvGrpSpPr>
          <p:cNvPr id="6" name="Grafický objekt 47">
            <a:extLst>
              <a:ext uri="{FF2B5EF4-FFF2-40B4-BE49-F238E27FC236}">
                <a16:creationId xmlns:a16="http://schemas.microsoft.com/office/drawing/2014/main" id="{BBD0F108-BB13-6F9D-49C1-3DD6BC5D4E26}"/>
              </a:ext>
            </a:extLst>
          </p:cNvPr>
          <p:cNvGrpSpPr/>
          <p:nvPr userDrawn="1"/>
        </p:nvGrpSpPr>
        <p:grpSpPr>
          <a:xfrm>
            <a:off x="639046" y="5886186"/>
            <a:ext cx="1153320" cy="569166"/>
            <a:chOff x="5118881" y="1290507"/>
            <a:chExt cx="988132" cy="487645"/>
          </a:xfrm>
        </p:grpSpPr>
        <p:sp>
          <p:nvSpPr>
            <p:cNvPr id="7" name="Volný tvar 6">
              <a:extLst>
                <a:ext uri="{FF2B5EF4-FFF2-40B4-BE49-F238E27FC236}">
                  <a16:creationId xmlns:a16="http://schemas.microsoft.com/office/drawing/2014/main" id="{60D6BCBB-E25F-E172-C4AB-E7DC9BB2F290}"/>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8" name="Grafický objekt 47">
              <a:extLst>
                <a:ext uri="{FF2B5EF4-FFF2-40B4-BE49-F238E27FC236}">
                  <a16:creationId xmlns:a16="http://schemas.microsoft.com/office/drawing/2014/main" id="{C13434FA-B657-869F-35ED-46E22A1B37A4}"/>
                </a:ext>
              </a:extLst>
            </p:cNvPr>
            <p:cNvGrpSpPr/>
            <p:nvPr/>
          </p:nvGrpSpPr>
          <p:grpSpPr>
            <a:xfrm>
              <a:off x="5754458" y="1466271"/>
              <a:ext cx="352554" cy="190150"/>
              <a:chOff x="5754458" y="1466271"/>
              <a:chExt cx="352554" cy="190150"/>
            </a:xfrm>
            <a:solidFill>
              <a:srgbClr val="000000"/>
            </a:solidFill>
          </p:grpSpPr>
          <p:sp>
            <p:nvSpPr>
              <p:cNvPr id="9" name="Volný tvar 8">
                <a:extLst>
                  <a:ext uri="{FF2B5EF4-FFF2-40B4-BE49-F238E27FC236}">
                    <a16:creationId xmlns:a16="http://schemas.microsoft.com/office/drawing/2014/main" id="{CF7BD4A3-E97F-A3B7-7969-D1578F04ACAE}"/>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chemeClr val="bg1"/>
              </a:solidFill>
              <a:ln w="710" cap="flat">
                <a:noFill/>
                <a:prstDash val="solid"/>
                <a:miter/>
              </a:ln>
            </p:spPr>
            <p:txBody>
              <a:bodyPr rtlCol="0" anchor="ctr"/>
              <a:lstStyle/>
              <a:p>
                <a:endParaRPr lang="en-US" dirty="0"/>
              </a:p>
            </p:txBody>
          </p:sp>
          <p:sp>
            <p:nvSpPr>
              <p:cNvPr id="10" name="Volný tvar 9">
                <a:extLst>
                  <a:ext uri="{FF2B5EF4-FFF2-40B4-BE49-F238E27FC236}">
                    <a16:creationId xmlns:a16="http://schemas.microsoft.com/office/drawing/2014/main" id="{33A73F0C-9B2D-FCEE-3766-88A759365446}"/>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chemeClr val="bg1"/>
              </a:solidFill>
              <a:ln w="710" cap="flat">
                <a:noFill/>
                <a:prstDash val="solid"/>
                <a:miter/>
              </a:ln>
            </p:spPr>
            <p:txBody>
              <a:bodyPr rtlCol="0" anchor="ctr"/>
              <a:lstStyle/>
              <a:p>
                <a:endParaRPr lang="en-US" dirty="0"/>
              </a:p>
            </p:txBody>
          </p:sp>
          <p:sp>
            <p:nvSpPr>
              <p:cNvPr id="11" name="Volný tvar 10">
                <a:extLst>
                  <a:ext uri="{FF2B5EF4-FFF2-40B4-BE49-F238E27FC236}">
                    <a16:creationId xmlns:a16="http://schemas.microsoft.com/office/drawing/2014/main" id="{F67891D5-4563-A765-703C-4D7318C3AFE8}"/>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chemeClr val="bg1"/>
              </a:solidFill>
              <a:ln w="710" cap="flat">
                <a:noFill/>
                <a:prstDash val="solid"/>
                <a:miter/>
              </a:ln>
            </p:spPr>
            <p:txBody>
              <a:bodyPr rtlCol="0" anchor="ctr"/>
              <a:lstStyle/>
              <a:p>
                <a:endParaRPr lang="en-US" dirty="0"/>
              </a:p>
            </p:txBody>
          </p:sp>
        </p:grpSp>
      </p:grpSp>
      <p:sp>
        <p:nvSpPr>
          <p:cNvPr id="3" name="TextovéPole 2">
            <a:extLst>
              <a:ext uri="{FF2B5EF4-FFF2-40B4-BE49-F238E27FC236}">
                <a16:creationId xmlns:a16="http://schemas.microsoft.com/office/drawing/2014/main" id="{D3418D4C-B627-7E62-2C4C-A0849AE2582C}"/>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solidFill>
                  <a:schemeClr val="bg1"/>
                </a:solidFill>
                <a:effectLst/>
                <a:latin typeface="Lato" panose="020F0502020204030203" pitchFamily="34" charset="0"/>
              </a:rPr>
              <a:t>Proprietary and confidential</a:t>
            </a:r>
          </a:p>
        </p:txBody>
      </p:sp>
    </p:spTree>
    <p:extLst>
      <p:ext uri="{BB962C8B-B14F-4D97-AF65-F5344CB8AC3E}">
        <p14:creationId xmlns:p14="http://schemas.microsoft.com/office/powerpoint/2010/main" val="316453048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pos="415" userDrawn="1">
          <p15:clr>
            <a:srgbClr val="FBAE40"/>
          </p15:clr>
        </p15:guide>
        <p15:guide id="4" pos="7265" userDrawn="1">
          <p15:clr>
            <a:srgbClr val="FBAE40"/>
          </p15:clr>
        </p15:guide>
        <p15:guide id="5" orient="horz" pos="3974" userDrawn="1">
          <p15:clr>
            <a:srgbClr val="FBAE40"/>
          </p15:clr>
        </p15:guide>
        <p15:guide id="6" orient="horz" pos="3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3D35EB69-8B38-46C3-3D40-608BE61F075D}"/>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cký objekt 1">
            <a:extLst>
              <a:ext uri="{FF2B5EF4-FFF2-40B4-BE49-F238E27FC236}">
                <a16:creationId xmlns:a16="http://schemas.microsoft.com/office/drawing/2014/main" id="{DBDD8870-A893-FF73-D4CA-94910A0F7AE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766" b="8853"/>
          <a:stretch/>
        </p:blipFill>
        <p:spPr>
          <a:xfrm>
            <a:off x="1337060" y="-1"/>
            <a:ext cx="9486884" cy="6858001"/>
          </a:xfrm>
          <a:prstGeom prst="rect">
            <a:avLst/>
          </a:prstGeom>
        </p:spPr>
      </p:pic>
      <p:sp>
        <p:nvSpPr>
          <p:cNvPr id="5" name="Zástupný symbol pro číslo snímku 5">
            <a:extLst>
              <a:ext uri="{FF2B5EF4-FFF2-40B4-BE49-F238E27FC236}">
                <a16:creationId xmlns:a16="http://schemas.microsoft.com/office/drawing/2014/main" id="{C4435692-2BE1-6739-7DA7-8F3E4AA3C845}"/>
              </a:ext>
            </a:extLst>
          </p:cNvPr>
          <p:cNvSpPr>
            <a:spLocks noGrp="1"/>
          </p:cNvSpPr>
          <p:nvPr>
            <p:ph type="sldNum" sz="quarter" idx="12"/>
          </p:nvPr>
        </p:nvSpPr>
        <p:spPr>
          <a:xfrm>
            <a:off x="11103443" y="6158820"/>
            <a:ext cx="442784" cy="217830"/>
          </a:xfrm>
          <a:prstGeom prst="rect">
            <a:avLst/>
          </a:prstGeom>
        </p:spPr>
        <p:txBody>
          <a:bodyPr/>
          <a:lstStyle>
            <a:lvl1pPr algn="r">
              <a:defRPr sz="800" b="0" i="0">
                <a:solidFill>
                  <a:schemeClr val="bg1"/>
                </a:solidFill>
                <a:latin typeface="Lato" panose="020F0502020204030203" pitchFamily="34" charset="0"/>
              </a:defRPr>
            </a:lvl1pPr>
          </a:lstStyle>
          <a:p>
            <a:fld id="{42358DB0-1280-8148-876F-161F1D1AD5EA}" type="slidenum">
              <a:rPr lang="en-US" smtClean="0"/>
              <a:pPr/>
              <a:t>‹#›</a:t>
            </a:fld>
            <a:endParaRPr lang="en-US"/>
          </a:p>
        </p:txBody>
      </p:sp>
      <p:grpSp>
        <p:nvGrpSpPr>
          <p:cNvPr id="6" name="Grafický objekt 47">
            <a:extLst>
              <a:ext uri="{FF2B5EF4-FFF2-40B4-BE49-F238E27FC236}">
                <a16:creationId xmlns:a16="http://schemas.microsoft.com/office/drawing/2014/main" id="{BBD0F108-BB13-6F9D-49C1-3DD6BC5D4E26}"/>
              </a:ext>
            </a:extLst>
          </p:cNvPr>
          <p:cNvGrpSpPr/>
          <p:nvPr userDrawn="1"/>
        </p:nvGrpSpPr>
        <p:grpSpPr>
          <a:xfrm>
            <a:off x="639046" y="5886186"/>
            <a:ext cx="1153320" cy="569166"/>
            <a:chOff x="5118881" y="1290507"/>
            <a:chExt cx="988132" cy="487645"/>
          </a:xfrm>
        </p:grpSpPr>
        <p:sp>
          <p:nvSpPr>
            <p:cNvPr id="7" name="Volný tvar 6">
              <a:extLst>
                <a:ext uri="{FF2B5EF4-FFF2-40B4-BE49-F238E27FC236}">
                  <a16:creationId xmlns:a16="http://schemas.microsoft.com/office/drawing/2014/main" id="{60D6BCBB-E25F-E172-C4AB-E7DC9BB2F290}"/>
                </a:ext>
              </a:extLst>
            </p:cNvPr>
            <p:cNvSpPr/>
            <p:nvPr/>
          </p:nvSpPr>
          <p:spPr>
            <a:xfrm>
              <a:off x="5118881" y="1290507"/>
              <a:ext cx="576949" cy="487645"/>
            </a:xfrm>
            <a:custGeom>
              <a:avLst/>
              <a:gdLst>
                <a:gd name="connsiteX0" fmla="*/ 536543 w 576949"/>
                <a:gd name="connsiteY0" fmla="*/ 48761 h 487645"/>
                <a:gd name="connsiteX1" fmla="*/ 341435 w 576949"/>
                <a:gd name="connsiteY1" fmla="*/ 48761 h 487645"/>
                <a:gd name="connsiteX2" fmla="*/ 292662 w 576949"/>
                <a:gd name="connsiteY2" fmla="*/ 97522 h 487645"/>
                <a:gd name="connsiteX3" fmla="*/ 195108 w 576949"/>
                <a:gd name="connsiteY3" fmla="*/ 0 h 487645"/>
                <a:gd name="connsiteX4" fmla="*/ 146334 w 576949"/>
                <a:gd name="connsiteY4" fmla="*/ 48761 h 487645"/>
                <a:gd name="connsiteX5" fmla="*/ 243888 w 576949"/>
                <a:gd name="connsiteY5" fmla="*/ 146290 h 487645"/>
                <a:gd name="connsiteX6" fmla="*/ 146334 w 576949"/>
                <a:gd name="connsiteY6" fmla="*/ 243819 h 487645"/>
                <a:gd name="connsiteX7" fmla="*/ 48773 w 576949"/>
                <a:gd name="connsiteY7" fmla="*/ 146290 h 487645"/>
                <a:gd name="connsiteX8" fmla="*/ 0 w 576949"/>
                <a:gd name="connsiteY8" fmla="*/ 195058 h 487645"/>
                <a:gd name="connsiteX9" fmla="*/ 292662 w 576949"/>
                <a:gd name="connsiteY9" fmla="*/ 487646 h 487645"/>
                <a:gd name="connsiteX10" fmla="*/ 487769 w 576949"/>
                <a:gd name="connsiteY10" fmla="*/ 292587 h 487645"/>
                <a:gd name="connsiteX11" fmla="*/ 438996 w 576949"/>
                <a:gd name="connsiteY11" fmla="*/ 243826 h 487645"/>
                <a:gd name="connsiteX12" fmla="*/ 292669 w 576949"/>
                <a:gd name="connsiteY12" fmla="*/ 390117 h 487645"/>
                <a:gd name="connsiteX13" fmla="*/ 195115 w 576949"/>
                <a:gd name="connsiteY13" fmla="*/ 292587 h 487645"/>
                <a:gd name="connsiteX14" fmla="*/ 292669 w 576949"/>
                <a:gd name="connsiteY14" fmla="*/ 195058 h 487645"/>
                <a:gd name="connsiteX15" fmla="*/ 365836 w 576949"/>
                <a:gd name="connsiteY15" fmla="*/ 268207 h 487645"/>
                <a:gd name="connsiteX16" fmla="*/ 414609 w 576949"/>
                <a:gd name="connsiteY16" fmla="*/ 219446 h 487645"/>
                <a:gd name="connsiteX17" fmla="*/ 341442 w 576949"/>
                <a:gd name="connsiteY17" fmla="*/ 146297 h 487645"/>
                <a:gd name="connsiteX18" fmla="*/ 390215 w 576949"/>
                <a:gd name="connsiteY18" fmla="*/ 97536 h 487645"/>
                <a:gd name="connsiteX19" fmla="*/ 487769 w 576949"/>
                <a:gd name="connsiteY19" fmla="*/ 97536 h 487645"/>
                <a:gd name="connsiteX20" fmla="*/ 487769 w 576949"/>
                <a:gd name="connsiteY20" fmla="*/ 195065 h 487645"/>
                <a:gd name="connsiteX21" fmla="*/ 463383 w 576949"/>
                <a:gd name="connsiteY21" fmla="*/ 219446 h 487645"/>
                <a:gd name="connsiteX22" fmla="*/ 512156 w 576949"/>
                <a:gd name="connsiteY22" fmla="*/ 268207 h 487645"/>
                <a:gd name="connsiteX23" fmla="*/ 536543 w 576949"/>
                <a:gd name="connsiteY23" fmla="*/ 243826 h 487645"/>
                <a:gd name="connsiteX24" fmla="*/ 536543 w 576949"/>
                <a:gd name="connsiteY24" fmla="*/ 48768 h 48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49" h="487645">
                  <a:moveTo>
                    <a:pt x="536543" y="48761"/>
                  </a:moveTo>
                  <a:cubicBezTo>
                    <a:pt x="482667" y="-5101"/>
                    <a:pt x="395310" y="-5101"/>
                    <a:pt x="341435" y="48761"/>
                  </a:cubicBezTo>
                  <a:lnTo>
                    <a:pt x="292662" y="97522"/>
                  </a:lnTo>
                  <a:lnTo>
                    <a:pt x="195108" y="0"/>
                  </a:lnTo>
                  <a:lnTo>
                    <a:pt x="146334" y="48761"/>
                  </a:lnTo>
                  <a:lnTo>
                    <a:pt x="243888" y="146290"/>
                  </a:lnTo>
                  <a:lnTo>
                    <a:pt x="146334" y="243819"/>
                  </a:lnTo>
                  <a:lnTo>
                    <a:pt x="48773" y="146290"/>
                  </a:lnTo>
                  <a:lnTo>
                    <a:pt x="0" y="195058"/>
                  </a:lnTo>
                  <a:lnTo>
                    <a:pt x="292662" y="487646"/>
                  </a:lnTo>
                  <a:lnTo>
                    <a:pt x="487769" y="292587"/>
                  </a:lnTo>
                  <a:lnTo>
                    <a:pt x="438996" y="243826"/>
                  </a:lnTo>
                  <a:lnTo>
                    <a:pt x="292669" y="390117"/>
                  </a:lnTo>
                  <a:lnTo>
                    <a:pt x="195115" y="292587"/>
                  </a:lnTo>
                  <a:lnTo>
                    <a:pt x="292669" y="195058"/>
                  </a:lnTo>
                  <a:lnTo>
                    <a:pt x="365836" y="268207"/>
                  </a:lnTo>
                  <a:lnTo>
                    <a:pt x="414609" y="219446"/>
                  </a:lnTo>
                  <a:lnTo>
                    <a:pt x="341442" y="146297"/>
                  </a:lnTo>
                  <a:lnTo>
                    <a:pt x="390215" y="97536"/>
                  </a:lnTo>
                  <a:cubicBezTo>
                    <a:pt x="417157" y="70602"/>
                    <a:pt x="460828" y="70602"/>
                    <a:pt x="487769" y="97536"/>
                  </a:cubicBezTo>
                  <a:cubicBezTo>
                    <a:pt x="514710" y="124471"/>
                    <a:pt x="514710" y="168131"/>
                    <a:pt x="487769" y="195065"/>
                  </a:cubicBezTo>
                  <a:lnTo>
                    <a:pt x="463383" y="219446"/>
                  </a:lnTo>
                  <a:lnTo>
                    <a:pt x="512156" y="268207"/>
                  </a:lnTo>
                  <a:lnTo>
                    <a:pt x="536543" y="243826"/>
                  </a:lnTo>
                  <a:cubicBezTo>
                    <a:pt x="590418" y="189965"/>
                    <a:pt x="590418" y="102630"/>
                    <a:pt x="536543" y="48768"/>
                  </a:cubicBezTo>
                  <a:close/>
                </a:path>
              </a:pathLst>
            </a:custGeom>
            <a:solidFill>
              <a:srgbClr val="0145F1"/>
            </a:solidFill>
            <a:ln w="710" cap="flat">
              <a:noFill/>
              <a:prstDash val="solid"/>
              <a:miter/>
            </a:ln>
          </p:spPr>
          <p:txBody>
            <a:bodyPr rtlCol="0" anchor="ctr"/>
            <a:lstStyle/>
            <a:p>
              <a:endParaRPr lang="en-US"/>
            </a:p>
          </p:txBody>
        </p:sp>
        <p:grpSp>
          <p:nvGrpSpPr>
            <p:cNvPr id="8" name="Grafický objekt 47">
              <a:extLst>
                <a:ext uri="{FF2B5EF4-FFF2-40B4-BE49-F238E27FC236}">
                  <a16:creationId xmlns:a16="http://schemas.microsoft.com/office/drawing/2014/main" id="{C13434FA-B657-869F-35ED-46E22A1B37A4}"/>
                </a:ext>
              </a:extLst>
            </p:cNvPr>
            <p:cNvGrpSpPr/>
            <p:nvPr/>
          </p:nvGrpSpPr>
          <p:grpSpPr>
            <a:xfrm>
              <a:off x="5754458" y="1466271"/>
              <a:ext cx="352554" cy="190150"/>
              <a:chOff x="5754458" y="1466271"/>
              <a:chExt cx="352554" cy="190150"/>
            </a:xfrm>
            <a:solidFill>
              <a:srgbClr val="000000"/>
            </a:solidFill>
          </p:grpSpPr>
          <p:sp>
            <p:nvSpPr>
              <p:cNvPr id="9" name="Volný tvar 8">
                <a:extLst>
                  <a:ext uri="{FF2B5EF4-FFF2-40B4-BE49-F238E27FC236}">
                    <a16:creationId xmlns:a16="http://schemas.microsoft.com/office/drawing/2014/main" id="{CF7BD4A3-E97F-A3B7-7969-D1578F04ACAE}"/>
                  </a:ext>
                </a:extLst>
              </p:cNvPr>
              <p:cNvSpPr/>
              <p:nvPr/>
            </p:nvSpPr>
            <p:spPr>
              <a:xfrm>
                <a:off x="5754458" y="1466271"/>
                <a:ext cx="118205" cy="188126"/>
              </a:xfrm>
              <a:custGeom>
                <a:avLst/>
                <a:gdLst>
                  <a:gd name="connsiteX0" fmla="*/ 0 w 118205"/>
                  <a:gd name="connsiteY0" fmla="*/ 188098 h 188126"/>
                  <a:gd name="connsiteX1" fmla="*/ 0 w 118205"/>
                  <a:gd name="connsiteY1" fmla="*/ 0 h 188126"/>
                  <a:gd name="connsiteX2" fmla="*/ 38984 w 118205"/>
                  <a:gd name="connsiteY2" fmla="*/ 0 h 188126"/>
                  <a:gd name="connsiteX3" fmla="*/ 38984 w 118205"/>
                  <a:gd name="connsiteY3" fmla="*/ 69235 h 188126"/>
                  <a:gd name="connsiteX4" fmla="*/ 54262 w 118205"/>
                  <a:gd name="connsiteY4" fmla="*/ 59506 h 188126"/>
                  <a:gd name="connsiteX5" fmla="*/ 73947 w 118205"/>
                  <a:gd name="connsiteY5" fmla="*/ 55800 h 188126"/>
                  <a:gd name="connsiteX6" fmla="*/ 92881 w 118205"/>
                  <a:gd name="connsiteY6" fmla="*/ 59506 h 188126"/>
                  <a:gd name="connsiteX7" fmla="*/ 106778 w 118205"/>
                  <a:gd name="connsiteY7" fmla="*/ 69815 h 188126"/>
                  <a:gd name="connsiteX8" fmla="*/ 115321 w 118205"/>
                  <a:gd name="connsiteY8" fmla="*/ 85518 h 188126"/>
                  <a:gd name="connsiteX9" fmla="*/ 118205 w 118205"/>
                  <a:gd name="connsiteY9" fmla="*/ 105313 h 188126"/>
                  <a:gd name="connsiteX10" fmla="*/ 118205 w 118205"/>
                  <a:gd name="connsiteY10" fmla="*/ 188126 h 188126"/>
                  <a:gd name="connsiteX11" fmla="*/ 79221 w 118205"/>
                  <a:gd name="connsiteY11" fmla="*/ 188126 h 188126"/>
                  <a:gd name="connsiteX12" fmla="*/ 79221 w 118205"/>
                  <a:gd name="connsiteY12" fmla="*/ 105313 h 188126"/>
                  <a:gd name="connsiteX13" fmla="*/ 74813 w 118205"/>
                  <a:gd name="connsiteY13" fmla="*/ 90432 h 188126"/>
                  <a:gd name="connsiteX14" fmla="*/ 61861 w 118205"/>
                  <a:gd name="connsiteY14" fmla="*/ 85081 h 188126"/>
                  <a:gd name="connsiteX15" fmla="*/ 49804 w 118205"/>
                  <a:gd name="connsiteY15" fmla="*/ 87843 h 188126"/>
                  <a:gd name="connsiteX16" fmla="*/ 38984 w 118205"/>
                  <a:gd name="connsiteY16" fmla="*/ 95247 h 188126"/>
                  <a:gd name="connsiteX17" fmla="*/ 38984 w 118205"/>
                  <a:gd name="connsiteY17" fmla="*/ 188098 h 188126"/>
                  <a:gd name="connsiteX18" fmla="*/ 0 w 118205"/>
                  <a:gd name="connsiteY18" fmla="*/ 188098 h 1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205" h="188126">
                    <a:moveTo>
                      <a:pt x="0" y="188098"/>
                    </a:moveTo>
                    <a:lnTo>
                      <a:pt x="0" y="0"/>
                    </a:lnTo>
                    <a:lnTo>
                      <a:pt x="38984" y="0"/>
                    </a:lnTo>
                    <a:lnTo>
                      <a:pt x="38984" y="69235"/>
                    </a:lnTo>
                    <a:cubicBezTo>
                      <a:pt x="43686" y="65215"/>
                      <a:pt x="48766" y="61974"/>
                      <a:pt x="54262" y="59506"/>
                    </a:cubicBezTo>
                    <a:cubicBezTo>
                      <a:pt x="59757" y="57038"/>
                      <a:pt x="66319" y="55800"/>
                      <a:pt x="73947" y="55800"/>
                    </a:cubicBezTo>
                    <a:cubicBezTo>
                      <a:pt x="81067" y="55800"/>
                      <a:pt x="87386" y="57038"/>
                      <a:pt x="92881" y="59506"/>
                    </a:cubicBezTo>
                    <a:cubicBezTo>
                      <a:pt x="98377" y="61974"/>
                      <a:pt x="103007" y="65408"/>
                      <a:pt x="106778" y="69815"/>
                    </a:cubicBezTo>
                    <a:cubicBezTo>
                      <a:pt x="110556" y="74222"/>
                      <a:pt x="113389" y="79444"/>
                      <a:pt x="115321" y="85518"/>
                    </a:cubicBezTo>
                    <a:cubicBezTo>
                      <a:pt x="117261" y="91591"/>
                      <a:pt x="118205" y="98202"/>
                      <a:pt x="118205" y="105313"/>
                    </a:cubicBezTo>
                    <a:lnTo>
                      <a:pt x="118205" y="188126"/>
                    </a:lnTo>
                    <a:lnTo>
                      <a:pt x="79221" y="188126"/>
                    </a:lnTo>
                    <a:lnTo>
                      <a:pt x="79221" y="105313"/>
                    </a:lnTo>
                    <a:cubicBezTo>
                      <a:pt x="79221" y="98946"/>
                      <a:pt x="77747" y="93988"/>
                      <a:pt x="74813" y="90432"/>
                    </a:cubicBezTo>
                    <a:cubicBezTo>
                      <a:pt x="71886" y="86877"/>
                      <a:pt x="67571" y="85081"/>
                      <a:pt x="61861" y="85081"/>
                    </a:cubicBezTo>
                    <a:cubicBezTo>
                      <a:pt x="57603" y="85081"/>
                      <a:pt x="53553" y="86004"/>
                      <a:pt x="49804" y="87843"/>
                    </a:cubicBezTo>
                    <a:cubicBezTo>
                      <a:pt x="46026" y="89681"/>
                      <a:pt x="42419" y="92149"/>
                      <a:pt x="38984" y="95247"/>
                    </a:cubicBezTo>
                    <a:lnTo>
                      <a:pt x="38984" y="188098"/>
                    </a:lnTo>
                    <a:lnTo>
                      <a:pt x="0" y="188098"/>
                    </a:lnTo>
                    <a:close/>
                  </a:path>
                </a:pathLst>
              </a:custGeom>
              <a:solidFill>
                <a:schemeClr val="bg1"/>
              </a:solidFill>
              <a:ln w="710" cap="flat">
                <a:noFill/>
                <a:prstDash val="solid"/>
                <a:miter/>
              </a:ln>
            </p:spPr>
            <p:txBody>
              <a:bodyPr rtlCol="0" anchor="ctr"/>
              <a:lstStyle/>
              <a:p>
                <a:endParaRPr lang="en-US" dirty="0"/>
              </a:p>
            </p:txBody>
          </p:sp>
          <p:sp>
            <p:nvSpPr>
              <p:cNvPr id="10" name="Volný tvar 9">
                <a:extLst>
                  <a:ext uri="{FF2B5EF4-FFF2-40B4-BE49-F238E27FC236}">
                    <a16:creationId xmlns:a16="http://schemas.microsoft.com/office/drawing/2014/main" id="{33A73F0C-9B2D-FCEE-3766-88A759365446}"/>
                  </a:ext>
                </a:extLst>
              </p:cNvPr>
              <p:cNvSpPr/>
              <p:nvPr/>
            </p:nvSpPr>
            <p:spPr>
              <a:xfrm>
                <a:off x="5887726" y="1467737"/>
                <a:ext cx="88008" cy="186630"/>
              </a:xfrm>
              <a:custGeom>
                <a:avLst/>
                <a:gdLst>
                  <a:gd name="connsiteX0" fmla="*/ 18354 w 88008"/>
                  <a:gd name="connsiteY0" fmla="*/ 186631 h 186630"/>
                  <a:gd name="connsiteX1" fmla="*/ 18354 w 88008"/>
                  <a:gd name="connsiteY1" fmla="*/ 83085 h 186630"/>
                  <a:gd name="connsiteX2" fmla="*/ 9811 w 88008"/>
                  <a:gd name="connsiteY2" fmla="*/ 81318 h 186630"/>
                  <a:gd name="connsiteX3" fmla="*/ 2712 w 88008"/>
                  <a:gd name="connsiteY3" fmla="*/ 78171 h 186630"/>
                  <a:gd name="connsiteX4" fmla="*/ 0 w 88008"/>
                  <a:gd name="connsiteY4" fmla="*/ 71875 h 186630"/>
                  <a:gd name="connsiteX5" fmla="*/ 0 w 88008"/>
                  <a:gd name="connsiteY5" fmla="*/ 56530 h 186630"/>
                  <a:gd name="connsiteX6" fmla="*/ 18354 w 88008"/>
                  <a:gd name="connsiteY6" fmla="*/ 56530 h 186630"/>
                  <a:gd name="connsiteX7" fmla="*/ 18354 w 88008"/>
                  <a:gd name="connsiteY7" fmla="*/ 49126 h 186630"/>
                  <a:gd name="connsiteX8" fmla="*/ 21939 w 88008"/>
                  <a:gd name="connsiteY8" fmla="*/ 28895 h 186630"/>
                  <a:gd name="connsiteX9" fmla="*/ 32251 w 88008"/>
                  <a:gd name="connsiteY9" fmla="*/ 13435 h 186630"/>
                  <a:gd name="connsiteX10" fmla="*/ 48666 w 88008"/>
                  <a:gd name="connsiteY10" fmla="*/ 3513 h 186630"/>
                  <a:gd name="connsiteX11" fmla="*/ 70677 w 88008"/>
                  <a:gd name="connsiteY11" fmla="*/ 0 h 186630"/>
                  <a:gd name="connsiteX12" fmla="*/ 79536 w 88008"/>
                  <a:gd name="connsiteY12" fmla="*/ 558 h 186630"/>
                  <a:gd name="connsiteX13" fmla="*/ 88008 w 88008"/>
                  <a:gd name="connsiteY13" fmla="*/ 2375 h 186630"/>
                  <a:gd name="connsiteX14" fmla="*/ 87257 w 88008"/>
                  <a:gd name="connsiteY14" fmla="*/ 21347 h 186630"/>
                  <a:gd name="connsiteX15" fmla="*/ 86191 w 88008"/>
                  <a:gd name="connsiteY15" fmla="*/ 24688 h 186630"/>
                  <a:gd name="connsiteX16" fmla="*/ 83865 w 88008"/>
                  <a:gd name="connsiteY16" fmla="*/ 26820 h 186630"/>
                  <a:gd name="connsiteX17" fmla="*/ 80788 w 88008"/>
                  <a:gd name="connsiteY17" fmla="*/ 28008 h 186630"/>
                  <a:gd name="connsiteX18" fmla="*/ 77446 w 88008"/>
                  <a:gd name="connsiteY18" fmla="*/ 28394 h 186630"/>
                  <a:gd name="connsiteX19" fmla="*/ 68273 w 88008"/>
                  <a:gd name="connsiteY19" fmla="*/ 29410 h 186630"/>
                  <a:gd name="connsiteX20" fmla="*/ 61539 w 88008"/>
                  <a:gd name="connsiteY20" fmla="*/ 32994 h 186630"/>
                  <a:gd name="connsiteX21" fmla="*/ 57446 w 88008"/>
                  <a:gd name="connsiteY21" fmla="*/ 39769 h 186630"/>
                  <a:gd name="connsiteX22" fmla="*/ 56065 w 88008"/>
                  <a:gd name="connsiteY22" fmla="*/ 50392 h 186630"/>
                  <a:gd name="connsiteX23" fmla="*/ 56065 w 88008"/>
                  <a:gd name="connsiteY23" fmla="*/ 56537 h 186630"/>
                  <a:gd name="connsiteX24" fmla="*/ 86742 w 88008"/>
                  <a:gd name="connsiteY24" fmla="*/ 56537 h 186630"/>
                  <a:gd name="connsiteX25" fmla="*/ 86742 w 88008"/>
                  <a:gd name="connsiteY25" fmla="*/ 83178 h 186630"/>
                  <a:gd name="connsiteX26" fmla="*/ 57324 w 88008"/>
                  <a:gd name="connsiteY26" fmla="*/ 83178 h 186630"/>
                  <a:gd name="connsiteX27" fmla="*/ 57324 w 88008"/>
                  <a:gd name="connsiteY27" fmla="*/ 186581 h 186630"/>
                  <a:gd name="connsiteX28" fmla="*/ 18340 w 88008"/>
                  <a:gd name="connsiteY28" fmla="*/ 186581 h 186630"/>
                  <a:gd name="connsiteX29" fmla="*/ 18340 w 88008"/>
                  <a:gd name="connsiteY29" fmla="*/ 186631 h 1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008" h="186630">
                    <a:moveTo>
                      <a:pt x="18354" y="186631"/>
                    </a:moveTo>
                    <a:lnTo>
                      <a:pt x="18354" y="83085"/>
                    </a:lnTo>
                    <a:lnTo>
                      <a:pt x="9811" y="81318"/>
                    </a:lnTo>
                    <a:cubicBezTo>
                      <a:pt x="6884" y="80639"/>
                      <a:pt x="4508" y="79601"/>
                      <a:pt x="2712" y="78171"/>
                    </a:cubicBezTo>
                    <a:cubicBezTo>
                      <a:pt x="923" y="76740"/>
                      <a:pt x="0" y="74658"/>
                      <a:pt x="0" y="71875"/>
                    </a:cubicBezTo>
                    <a:lnTo>
                      <a:pt x="0" y="56530"/>
                    </a:lnTo>
                    <a:lnTo>
                      <a:pt x="18354" y="56530"/>
                    </a:lnTo>
                    <a:lnTo>
                      <a:pt x="18354" y="49126"/>
                    </a:lnTo>
                    <a:cubicBezTo>
                      <a:pt x="18354" y="41671"/>
                      <a:pt x="19542" y="34918"/>
                      <a:pt x="21939" y="28895"/>
                    </a:cubicBezTo>
                    <a:cubicBezTo>
                      <a:pt x="24337" y="22871"/>
                      <a:pt x="27750" y="17713"/>
                      <a:pt x="32251" y="13435"/>
                    </a:cubicBezTo>
                    <a:cubicBezTo>
                      <a:pt x="36730" y="9178"/>
                      <a:pt x="42204" y="5859"/>
                      <a:pt x="48666" y="3513"/>
                    </a:cubicBezTo>
                    <a:cubicBezTo>
                      <a:pt x="55106" y="1166"/>
                      <a:pt x="62441" y="0"/>
                      <a:pt x="70677" y="0"/>
                    </a:cubicBezTo>
                    <a:cubicBezTo>
                      <a:pt x="73847" y="0"/>
                      <a:pt x="76824" y="193"/>
                      <a:pt x="79536" y="558"/>
                    </a:cubicBezTo>
                    <a:cubicBezTo>
                      <a:pt x="82248" y="944"/>
                      <a:pt x="85081" y="1552"/>
                      <a:pt x="88008" y="2375"/>
                    </a:cubicBezTo>
                    <a:lnTo>
                      <a:pt x="87257" y="21347"/>
                    </a:lnTo>
                    <a:cubicBezTo>
                      <a:pt x="87157" y="22678"/>
                      <a:pt x="86820" y="23794"/>
                      <a:pt x="86191" y="24688"/>
                    </a:cubicBezTo>
                    <a:cubicBezTo>
                      <a:pt x="85561" y="25582"/>
                      <a:pt x="84788" y="26283"/>
                      <a:pt x="83865" y="26820"/>
                    </a:cubicBezTo>
                    <a:cubicBezTo>
                      <a:pt x="82942" y="27378"/>
                      <a:pt x="81926" y="27764"/>
                      <a:pt x="80788" y="28008"/>
                    </a:cubicBezTo>
                    <a:cubicBezTo>
                      <a:pt x="79650" y="28251"/>
                      <a:pt x="78534" y="28394"/>
                      <a:pt x="77446" y="28394"/>
                    </a:cubicBezTo>
                    <a:cubicBezTo>
                      <a:pt x="74012" y="28394"/>
                      <a:pt x="70956" y="28730"/>
                      <a:pt x="68273" y="29410"/>
                    </a:cubicBezTo>
                    <a:cubicBezTo>
                      <a:pt x="65589" y="30089"/>
                      <a:pt x="63357" y="31277"/>
                      <a:pt x="61539" y="32994"/>
                    </a:cubicBezTo>
                    <a:cubicBezTo>
                      <a:pt x="59722" y="34711"/>
                      <a:pt x="58369" y="36986"/>
                      <a:pt x="57446" y="39769"/>
                    </a:cubicBezTo>
                    <a:cubicBezTo>
                      <a:pt x="56523" y="42573"/>
                      <a:pt x="56065" y="46107"/>
                      <a:pt x="56065" y="50392"/>
                    </a:cubicBezTo>
                    <a:lnTo>
                      <a:pt x="56065" y="56537"/>
                    </a:lnTo>
                    <a:lnTo>
                      <a:pt x="86742" y="56537"/>
                    </a:lnTo>
                    <a:lnTo>
                      <a:pt x="86742" y="83178"/>
                    </a:lnTo>
                    <a:lnTo>
                      <a:pt x="57324" y="83178"/>
                    </a:lnTo>
                    <a:lnTo>
                      <a:pt x="57324" y="186581"/>
                    </a:lnTo>
                    <a:lnTo>
                      <a:pt x="18340" y="186581"/>
                    </a:lnTo>
                    <a:lnTo>
                      <a:pt x="18340" y="186631"/>
                    </a:lnTo>
                    <a:close/>
                  </a:path>
                </a:pathLst>
              </a:custGeom>
              <a:solidFill>
                <a:schemeClr val="bg1"/>
              </a:solidFill>
              <a:ln w="710" cap="flat">
                <a:noFill/>
                <a:prstDash val="solid"/>
                <a:miter/>
              </a:ln>
            </p:spPr>
            <p:txBody>
              <a:bodyPr rtlCol="0" anchor="ctr"/>
              <a:lstStyle/>
              <a:p>
                <a:endParaRPr lang="en-US" dirty="0"/>
              </a:p>
            </p:txBody>
          </p:sp>
          <p:sp>
            <p:nvSpPr>
              <p:cNvPr id="11" name="Volný tvar 10">
                <a:extLst>
                  <a:ext uri="{FF2B5EF4-FFF2-40B4-BE49-F238E27FC236}">
                    <a16:creationId xmlns:a16="http://schemas.microsoft.com/office/drawing/2014/main" id="{F67891D5-4563-A765-703C-4D7318C3AFE8}"/>
                  </a:ext>
                </a:extLst>
              </p:cNvPr>
              <p:cNvSpPr/>
              <p:nvPr/>
            </p:nvSpPr>
            <p:spPr>
              <a:xfrm>
                <a:off x="5982511" y="1466292"/>
                <a:ext cx="124502" cy="190129"/>
              </a:xfrm>
              <a:custGeom>
                <a:avLst/>
                <a:gdLst>
                  <a:gd name="connsiteX0" fmla="*/ 100345 w 124502"/>
                  <a:gd name="connsiteY0" fmla="*/ 188076 h 190129"/>
                  <a:gd name="connsiteX1" fmla="*/ 94241 w 124502"/>
                  <a:gd name="connsiteY1" fmla="*/ 186452 h 190129"/>
                  <a:gd name="connsiteX2" fmla="*/ 90777 w 124502"/>
                  <a:gd name="connsiteY2" fmla="*/ 181566 h 190129"/>
                  <a:gd name="connsiteX3" fmla="*/ 87751 w 124502"/>
                  <a:gd name="connsiteY3" fmla="*/ 171644 h 190129"/>
                  <a:gd name="connsiteX4" fmla="*/ 79593 w 124502"/>
                  <a:gd name="connsiteY4" fmla="*/ 179191 h 190129"/>
                  <a:gd name="connsiteX5" fmla="*/ 70341 w 124502"/>
                  <a:gd name="connsiteY5" fmla="*/ 185021 h 190129"/>
                  <a:gd name="connsiteX6" fmla="*/ 59664 w 124502"/>
                  <a:gd name="connsiteY6" fmla="*/ 188799 h 190129"/>
                  <a:gd name="connsiteX7" fmla="*/ 47292 w 124502"/>
                  <a:gd name="connsiteY7" fmla="*/ 190129 h 190129"/>
                  <a:gd name="connsiteX8" fmla="*/ 28430 w 124502"/>
                  <a:gd name="connsiteY8" fmla="*/ 185601 h 190129"/>
                  <a:gd name="connsiteX9" fmla="*/ 13467 w 124502"/>
                  <a:gd name="connsiteY9" fmla="*/ 172531 h 190129"/>
                  <a:gd name="connsiteX10" fmla="*/ 3585 w 124502"/>
                  <a:gd name="connsiteY10" fmla="*/ 151598 h 190129"/>
                  <a:gd name="connsiteX11" fmla="*/ 0 w 124502"/>
                  <a:gd name="connsiteY11" fmla="*/ 123383 h 190129"/>
                  <a:gd name="connsiteX12" fmla="*/ 4022 w 124502"/>
                  <a:gd name="connsiteY12" fmla="*/ 96306 h 190129"/>
                  <a:gd name="connsiteX13" fmla="*/ 15399 w 124502"/>
                  <a:gd name="connsiteY13" fmla="*/ 74694 h 190129"/>
                  <a:gd name="connsiteX14" fmla="*/ 33074 w 124502"/>
                  <a:gd name="connsiteY14" fmla="*/ 60443 h 190129"/>
                  <a:gd name="connsiteX15" fmla="*/ 55836 w 124502"/>
                  <a:gd name="connsiteY15" fmla="*/ 55293 h 190129"/>
                  <a:gd name="connsiteX16" fmla="*/ 72881 w 124502"/>
                  <a:gd name="connsiteY16" fmla="*/ 58247 h 190129"/>
                  <a:gd name="connsiteX17" fmla="*/ 85518 w 124502"/>
                  <a:gd name="connsiteY17" fmla="*/ 65966 h 190129"/>
                  <a:gd name="connsiteX18" fmla="*/ 85518 w 124502"/>
                  <a:gd name="connsiteY18" fmla="*/ 0 h 190129"/>
                  <a:gd name="connsiteX19" fmla="*/ 124502 w 124502"/>
                  <a:gd name="connsiteY19" fmla="*/ 0 h 190129"/>
                  <a:gd name="connsiteX20" fmla="*/ 124502 w 124502"/>
                  <a:gd name="connsiteY20" fmla="*/ 188105 h 190129"/>
                  <a:gd name="connsiteX21" fmla="*/ 100359 w 124502"/>
                  <a:gd name="connsiteY21" fmla="*/ 188105 h 190129"/>
                  <a:gd name="connsiteX22" fmla="*/ 100330 w 124502"/>
                  <a:gd name="connsiteY22" fmla="*/ 188076 h 190129"/>
                  <a:gd name="connsiteX23" fmla="*/ 60852 w 124502"/>
                  <a:gd name="connsiteY23" fmla="*/ 160176 h 190129"/>
                  <a:gd name="connsiteX24" fmla="*/ 68573 w 124502"/>
                  <a:gd name="connsiteY24" fmla="*/ 159353 h 190129"/>
                  <a:gd name="connsiteX25" fmla="*/ 74913 w 124502"/>
                  <a:gd name="connsiteY25" fmla="*/ 157028 h 190129"/>
                  <a:gd name="connsiteX26" fmla="*/ 80387 w 124502"/>
                  <a:gd name="connsiteY26" fmla="*/ 153251 h 190129"/>
                  <a:gd name="connsiteX27" fmla="*/ 85475 w 124502"/>
                  <a:gd name="connsiteY27" fmla="*/ 147978 h 190129"/>
                  <a:gd name="connsiteX28" fmla="*/ 85475 w 124502"/>
                  <a:gd name="connsiteY28" fmla="*/ 92679 h 190129"/>
                  <a:gd name="connsiteX29" fmla="*/ 75865 w 124502"/>
                  <a:gd name="connsiteY29" fmla="*/ 85833 h 190129"/>
                  <a:gd name="connsiteX30" fmla="*/ 65117 w 124502"/>
                  <a:gd name="connsiteY30" fmla="*/ 83894 h 190129"/>
                  <a:gd name="connsiteX31" fmla="*/ 55192 w 124502"/>
                  <a:gd name="connsiteY31" fmla="*/ 86026 h 190129"/>
                  <a:gd name="connsiteX32" fmla="*/ 47321 w 124502"/>
                  <a:gd name="connsiteY32" fmla="*/ 92872 h 190129"/>
                  <a:gd name="connsiteX33" fmla="*/ 42111 w 124502"/>
                  <a:gd name="connsiteY33" fmla="*/ 105119 h 190129"/>
                  <a:gd name="connsiteX34" fmla="*/ 40222 w 124502"/>
                  <a:gd name="connsiteY34" fmla="*/ 123340 h 190129"/>
                  <a:gd name="connsiteX35" fmla="*/ 41725 w 124502"/>
                  <a:gd name="connsiteY35" fmla="*/ 140696 h 190129"/>
                  <a:gd name="connsiteX36" fmla="*/ 45940 w 124502"/>
                  <a:gd name="connsiteY36" fmla="*/ 152070 h 190129"/>
                  <a:gd name="connsiteX37" fmla="*/ 52401 w 124502"/>
                  <a:gd name="connsiteY37" fmla="*/ 158287 h 190129"/>
                  <a:gd name="connsiteX38" fmla="*/ 60831 w 124502"/>
                  <a:gd name="connsiteY38" fmla="*/ 160176 h 190129"/>
                  <a:gd name="connsiteX39" fmla="*/ 60852 w 124502"/>
                  <a:gd name="connsiteY39" fmla="*/ 160176 h 19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4502" h="190129">
                    <a:moveTo>
                      <a:pt x="100345" y="188076"/>
                    </a:moveTo>
                    <a:cubicBezTo>
                      <a:pt x="97926" y="188076"/>
                      <a:pt x="95887" y="187547"/>
                      <a:pt x="94241" y="186452"/>
                    </a:cubicBezTo>
                    <a:cubicBezTo>
                      <a:pt x="92616" y="185365"/>
                      <a:pt x="91457" y="183741"/>
                      <a:pt x="90777" y="181566"/>
                    </a:cubicBezTo>
                    <a:lnTo>
                      <a:pt x="87751" y="171644"/>
                    </a:lnTo>
                    <a:cubicBezTo>
                      <a:pt x="85160" y="174405"/>
                      <a:pt x="82427" y="176923"/>
                      <a:pt x="79593" y="179191"/>
                    </a:cubicBezTo>
                    <a:cubicBezTo>
                      <a:pt x="76738" y="181444"/>
                      <a:pt x="73661" y="183405"/>
                      <a:pt x="70341" y="185021"/>
                    </a:cubicBezTo>
                    <a:cubicBezTo>
                      <a:pt x="67020" y="186645"/>
                      <a:pt x="63464" y="187904"/>
                      <a:pt x="59664" y="188799"/>
                    </a:cubicBezTo>
                    <a:cubicBezTo>
                      <a:pt x="55865" y="189693"/>
                      <a:pt x="51721" y="190129"/>
                      <a:pt x="47292" y="190129"/>
                    </a:cubicBezTo>
                    <a:cubicBezTo>
                      <a:pt x="40508" y="190129"/>
                      <a:pt x="34219" y="188627"/>
                      <a:pt x="28430" y="185601"/>
                    </a:cubicBezTo>
                    <a:cubicBezTo>
                      <a:pt x="22641" y="182575"/>
                      <a:pt x="17653" y="178218"/>
                      <a:pt x="13467" y="172531"/>
                    </a:cubicBezTo>
                    <a:cubicBezTo>
                      <a:pt x="9281" y="166843"/>
                      <a:pt x="5982" y="159854"/>
                      <a:pt x="3585" y="151598"/>
                    </a:cubicBezTo>
                    <a:cubicBezTo>
                      <a:pt x="1188" y="143343"/>
                      <a:pt x="0" y="133935"/>
                      <a:pt x="0" y="123383"/>
                    </a:cubicBezTo>
                    <a:cubicBezTo>
                      <a:pt x="0" y="113654"/>
                      <a:pt x="1331" y="104654"/>
                      <a:pt x="4022" y="96306"/>
                    </a:cubicBezTo>
                    <a:cubicBezTo>
                      <a:pt x="6705" y="87979"/>
                      <a:pt x="10483" y="80768"/>
                      <a:pt x="15399" y="74694"/>
                    </a:cubicBezTo>
                    <a:cubicBezTo>
                      <a:pt x="20286" y="68620"/>
                      <a:pt x="26197" y="63877"/>
                      <a:pt x="33074" y="60443"/>
                    </a:cubicBezTo>
                    <a:cubicBezTo>
                      <a:pt x="39950" y="57009"/>
                      <a:pt x="47528" y="55293"/>
                      <a:pt x="55836" y="55293"/>
                    </a:cubicBezTo>
                    <a:cubicBezTo>
                      <a:pt x="62541" y="55293"/>
                      <a:pt x="68230" y="56287"/>
                      <a:pt x="72881" y="58247"/>
                    </a:cubicBezTo>
                    <a:cubicBezTo>
                      <a:pt x="77532" y="60207"/>
                      <a:pt x="81740" y="62797"/>
                      <a:pt x="85518" y="65966"/>
                    </a:cubicBezTo>
                    <a:lnTo>
                      <a:pt x="85518" y="0"/>
                    </a:lnTo>
                    <a:lnTo>
                      <a:pt x="124502" y="0"/>
                    </a:lnTo>
                    <a:lnTo>
                      <a:pt x="124502" y="188105"/>
                    </a:lnTo>
                    <a:lnTo>
                      <a:pt x="100359" y="188105"/>
                    </a:lnTo>
                    <a:lnTo>
                      <a:pt x="100330" y="188076"/>
                    </a:lnTo>
                    <a:close/>
                    <a:moveTo>
                      <a:pt x="60852" y="160176"/>
                    </a:moveTo>
                    <a:cubicBezTo>
                      <a:pt x="63707" y="160176"/>
                      <a:pt x="66276" y="159911"/>
                      <a:pt x="68573" y="159353"/>
                    </a:cubicBezTo>
                    <a:cubicBezTo>
                      <a:pt x="70870" y="158817"/>
                      <a:pt x="73003" y="158023"/>
                      <a:pt x="74913" y="157028"/>
                    </a:cubicBezTo>
                    <a:cubicBezTo>
                      <a:pt x="76852" y="156012"/>
                      <a:pt x="78670" y="154753"/>
                      <a:pt x="80387" y="153251"/>
                    </a:cubicBezTo>
                    <a:cubicBezTo>
                      <a:pt x="82105" y="151749"/>
                      <a:pt x="83801" y="149982"/>
                      <a:pt x="85475" y="147978"/>
                    </a:cubicBezTo>
                    <a:lnTo>
                      <a:pt x="85475" y="92679"/>
                    </a:lnTo>
                    <a:cubicBezTo>
                      <a:pt x="82448" y="89409"/>
                      <a:pt x="79250" y="87135"/>
                      <a:pt x="75865" y="85833"/>
                    </a:cubicBezTo>
                    <a:cubicBezTo>
                      <a:pt x="72473" y="84530"/>
                      <a:pt x="68895" y="83894"/>
                      <a:pt x="65117" y="83894"/>
                    </a:cubicBezTo>
                    <a:cubicBezTo>
                      <a:pt x="61339" y="83894"/>
                      <a:pt x="58190" y="84595"/>
                      <a:pt x="55192" y="86026"/>
                    </a:cubicBezTo>
                    <a:cubicBezTo>
                      <a:pt x="52165" y="87456"/>
                      <a:pt x="49553" y="89731"/>
                      <a:pt x="47321" y="92872"/>
                    </a:cubicBezTo>
                    <a:cubicBezTo>
                      <a:pt x="45095" y="96020"/>
                      <a:pt x="43349" y="100105"/>
                      <a:pt x="42111" y="105119"/>
                    </a:cubicBezTo>
                    <a:cubicBezTo>
                      <a:pt x="40873" y="110127"/>
                      <a:pt x="40222" y="116229"/>
                      <a:pt x="40222" y="123340"/>
                    </a:cubicBezTo>
                    <a:cubicBezTo>
                      <a:pt x="40222" y="130451"/>
                      <a:pt x="40730" y="135996"/>
                      <a:pt x="41725" y="140696"/>
                    </a:cubicBezTo>
                    <a:cubicBezTo>
                      <a:pt x="42720" y="145389"/>
                      <a:pt x="44122" y="149187"/>
                      <a:pt x="45940" y="152070"/>
                    </a:cubicBezTo>
                    <a:cubicBezTo>
                      <a:pt x="47729" y="154953"/>
                      <a:pt x="49911" y="157028"/>
                      <a:pt x="52401" y="158287"/>
                    </a:cubicBezTo>
                    <a:cubicBezTo>
                      <a:pt x="54920" y="159546"/>
                      <a:pt x="57725" y="160176"/>
                      <a:pt x="60831" y="160176"/>
                    </a:cubicBezTo>
                    <a:lnTo>
                      <a:pt x="60852" y="160176"/>
                    </a:lnTo>
                    <a:close/>
                  </a:path>
                </a:pathLst>
              </a:custGeom>
              <a:solidFill>
                <a:schemeClr val="bg1"/>
              </a:solidFill>
              <a:ln w="710" cap="flat">
                <a:noFill/>
                <a:prstDash val="solid"/>
                <a:miter/>
              </a:ln>
            </p:spPr>
            <p:txBody>
              <a:bodyPr rtlCol="0" anchor="ctr"/>
              <a:lstStyle/>
              <a:p>
                <a:endParaRPr lang="en-US" dirty="0"/>
              </a:p>
            </p:txBody>
          </p:sp>
        </p:grpSp>
      </p:grpSp>
      <p:sp>
        <p:nvSpPr>
          <p:cNvPr id="3" name="TextovéPole 2">
            <a:extLst>
              <a:ext uri="{FF2B5EF4-FFF2-40B4-BE49-F238E27FC236}">
                <a16:creationId xmlns:a16="http://schemas.microsoft.com/office/drawing/2014/main" id="{5A2B9C75-B8BB-F01B-C23B-3365A4F72CEC}"/>
              </a:ext>
            </a:extLst>
          </p:cNvPr>
          <p:cNvSpPr txBox="1"/>
          <p:nvPr userDrawn="1"/>
        </p:nvSpPr>
        <p:spPr>
          <a:xfrm>
            <a:off x="9495208" y="6146431"/>
            <a:ext cx="1449436" cy="224933"/>
          </a:xfrm>
          <a:prstGeom prst="rect">
            <a:avLst/>
          </a:prstGeom>
          <a:noFill/>
        </p:spPr>
        <p:txBody>
          <a:bodyPr wrap="none" rtlCol="0">
            <a:spAutoFit/>
          </a:bodyPr>
          <a:lstStyle/>
          <a:p>
            <a:pPr algn="l">
              <a:lnSpc>
                <a:spcPct val="120000"/>
              </a:lnSpc>
            </a:pPr>
            <a:r>
              <a:rPr lang="en-US" sz="800" b="0" i="0" dirty="0">
                <a:solidFill>
                  <a:schemeClr val="bg1"/>
                </a:solidFill>
                <a:effectLst/>
                <a:latin typeface="Lato" panose="020F0502020204030203" pitchFamily="34" charset="0"/>
              </a:rPr>
              <a:t>Proprietary and confidential</a:t>
            </a:r>
          </a:p>
        </p:txBody>
      </p:sp>
    </p:spTree>
    <p:extLst>
      <p:ext uri="{BB962C8B-B14F-4D97-AF65-F5344CB8AC3E}">
        <p14:creationId xmlns:p14="http://schemas.microsoft.com/office/powerpoint/2010/main" val="238841440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415">
          <p15:clr>
            <a:srgbClr val="FBAE40"/>
          </p15:clr>
        </p15:guide>
        <p15:guide id="4" pos="7265">
          <p15:clr>
            <a:srgbClr val="FBAE40"/>
          </p15:clr>
        </p15:guide>
        <p15:guide id="5" orient="horz" pos="3974">
          <p15:clr>
            <a:srgbClr val="FBAE40"/>
          </p15:clr>
        </p15:guide>
        <p15:guide id="6" orient="horz" pos="3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63188"/>
      </p:ext>
    </p:extLst>
  </p:cSld>
  <p:clrMap bg1="lt1" tx1="dk1" bg2="lt2" tx2="dk2" accent1="accent1" accent2="accent2" accent3="accent3" accent4="accent4" accent5="accent5" accent6="accent6" hlink="hlink" folHlink="folHlink"/>
  <p:sldLayoutIdLst>
    <p:sldLayoutId id="2147483670" r:id="rId1"/>
    <p:sldLayoutId id="2147483676" r:id="rId2"/>
    <p:sldLayoutId id="2147483678" r:id="rId3"/>
    <p:sldLayoutId id="2147483677" r:id="rId4"/>
    <p:sldLayoutId id="2147483679" r:id="rId5"/>
    <p:sldLayoutId id="2147483671" r:id="rId6"/>
    <p:sldLayoutId id="2147483673" r:id="rId7"/>
    <p:sldLayoutId id="2147483672" r:id="rId8"/>
    <p:sldLayoutId id="2147483675" r:id="rId9"/>
    <p:sldLayoutId id="2147483680" r:id="rId10"/>
    <p:sldLayoutId id="2147483685" r:id="rId11"/>
    <p:sldLayoutId id="2147483691" r:id="rId12"/>
    <p:sldLayoutId id="2147483696" r:id="rId13"/>
    <p:sldLayoutId id="2147483692" r:id="rId14"/>
    <p:sldLayoutId id="2147483694" r:id="rId15"/>
    <p:sldLayoutId id="2147483693" r:id="rId16"/>
    <p:sldLayoutId id="2147483695" r:id="rId17"/>
    <p:sldLayoutId id="2147483681" r:id="rId18"/>
    <p:sldLayoutId id="2147483686" r:id="rId19"/>
    <p:sldLayoutId id="2147483682" r:id="rId20"/>
    <p:sldLayoutId id="2147483687" r:id="rId21"/>
    <p:sldLayoutId id="2147483683" r:id="rId22"/>
    <p:sldLayoutId id="2147483688" r:id="rId23"/>
    <p:sldLayoutId id="2147483684" r:id="rId24"/>
    <p:sldLayoutId id="2147483689" r:id="rId25"/>
    <p:sldLayoutId id="2147483690" r:id="rId2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mortgage.nationwidelicensingsystem.org/slr/PublishedStateDocuments/DC-Retail_Seller_and_Consumer_Sales_Finance_License-Company-New-App-Checklist.pdf" TargetMode="External"/><Relationship Id="rId2" Type="http://schemas.openxmlformats.org/officeDocument/2006/relationships/hyperlink" Target="http://dcra.dc.gov/" TargetMode="External"/><Relationship Id="rId1" Type="http://schemas.openxmlformats.org/officeDocument/2006/relationships/slideLayout" Target="../slideLayouts/slideLayout18.xml"/><Relationship Id="rId4" Type="http://schemas.openxmlformats.org/officeDocument/2006/relationships/hyperlink" Target="https://mortgage.nationwidelicensingsystem.org/licensees/resources/LicenseeResources/MU1%20New%20App.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in.gov/dfi/licensing-and-applications/consumer-credit-licensing/" TargetMode="External"/><Relationship Id="rId2" Type="http://schemas.openxmlformats.org/officeDocument/2006/relationships/hyperlink" Target="https://www.in.gov/dfi/files/00083-3.docx"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iowaattorneygeneral.gov/media/cms/2018CreditorAssigneeForm_7A3E052274F66.pdf" TargetMode="External"/><Relationship Id="rId2" Type="http://schemas.openxmlformats.org/officeDocument/2006/relationships/hyperlink" Target="https://www.iowaattorneygeneral.gov/for-businesses/creditorsassignee-notification/creditorassignee-notification-online-form" TargetMode="External"/><Relationship Id="rId1" Type="http://schemas.openxmlformats.org/officeDocument/2006/relationships/slideLayout" Target="../slideLayouts/slideLayout18.xml"/><Relationship Id="rId4" Type="http://schemas.openxmlformats.org/officeDocument/2006/relationships/hyperlink" Target="https://www.iowaattorneygeneral.gov/for-businesses/creditorsassignee-notific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sbckansas.org/consumer-mortgage-lending/applications-forms/" TargetMode="External"/><Relationship Id="rId2" Type="http://schemas.openxmlformats.org/officeDocument/2006/relationships/hyperlink" Target="https://online.osbckansas.org/"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ofi.la.gov/" TargetMode="External"/><Relationship Id="rId2" Type="http://schemas.openxmlformats.org/officeDocument/2006/relationships/hyperlink" Target="https://ofi.la.gov/wp-content/uploads/2023/05/Notification-App.pdf"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ine.gov/pfr/consumercredit/industry/licensing/creditor/svb_app.docx" TargetMode="External"/><Relationship Id="rId2" Type="http://schemas.openxmlformats.org/officeDocument/2006/relationships/hyperlink" Target="https://www.maine.gov/pfr/consumercredit/industry/licensing/creditor/svr_app.docx" TargetMode="External"/><Relationship Id="rId1" Type="http://schemas.openxmlformats.org/officeDocument/2006/relationships/slideLayout" Target="../slideLayouts/slideLayout18.xml"/><Relationship Id="rId4" Type="http://schemas.openxmlformats.org/officeDocument/2006/relationships/hyperlink" Target="https://www.maine.gov/pfr/consumercredit/index.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klahoma.gov/content/dam/ok/en/okdocc/documents/licenses/new-applications/20210607-NOTIFICATION-APPLICATION.pdf" TargetMode="External"/><Relationship Id="rId2" Type="http://schemas.openxmlformats.org/officeDocument/2006/relationships/hyperlink" Target="https://ok.accessgov.com/docc/Forms/Page/docc-public/docc-miscfees/1" TargetMode="External"/><Relationship Id="rId1" Type="http://schemas.openxmlformats.org/officeDocument/2006/relationships/slideLayout" Target="../slideLayouts/slideLayout18.xml"/><Relationship Id="rId5" Type="http://schemas.openxmlformats.org/officeDocument/2006/relationships/hyperlink" Target="https://www.ok.gov/okdocc/Licenses_We_Regulate/Notification_Filing/index.html" TargetMode="External"/><Relationship Id="rId4" Type="http://schemas.openxmlformats.org/officeDocument/2006/relationships/hyperlink" Target="https://oklahoma.gov/okdocc/licenses-we-regulate/notification-filing.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nsumer.sc.gov/sites/consumer/files/Documents/Business%20Resources%20Laws/Regulatory/Registered%20Creditors/Notifications/InitialCGN.pdf" TargetMode="External"/><Relationship Id="rId2" Type="http://schemas.openxmlformats.org/officeDocument/2006/relationships/hyperlink" Target="https://dcagateway.sc.gov/" TargetMode="External"/><Relationship Id="rId1" Type="http://schemas.openxmlformats.org/officeDocument/2006/relationships/slideLayout" Target="../slideLayouts/slideLayout18.xml"/><Relationship Id="rId5" Type="http://schemas.openxmlformats.org/officeDocument/2006/relationships/hyperlink" Target="https://consumer.sc.gov/business-resourceslaws/licensing/registered-creditors/notification" TargetMode="External"/><Relationship Id="rId4" Type="http://schemas.openxmlformats.org/officeDocument/2006/relationships/hyperlink" Target="https://consumer.sc.gov/sites/consumer/files/Documents/Business%20Resources%20Laws/Regulatory/Registered%20Creditors/Notifications/RenewalCGN.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ccc.texas.gov/wp-content/uploads/2025/11/regcreditorrenewalguide15.pdf" TargetMode="External"/><Relationship Id="rId2" Type="http://schemas.openxmlformats.org/officeDocument/2006/relationships/hyperlink" Target="https://alecs.occc.texas.gov/" TargetMode="External"/><Relationship Id="rId1" Type="http://schemas.openxmlformats.org/officeDocument/2006/relationships/slideLayout" Target="../slideLayouts/slideLayout18.xml"/><Relationship Id="rId5" Type="http://schemas.openxmlformats.org/officeDocument/2006/relationships/hyperlink" Target="https://occc.texas.gov/industry/registered-creditors" TargetMode="External"/><Relationship Id="rId4" Type="http://schemas.openxmlformats.org/officeDocument/2006/relationships/hyperlink" Target="https://occc.texas.gov/industry/registered-credito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fi.utah.gov/non-depository/consumer-lending/" TargetMode="External"/><Relationship Id="rId2" Type="http://schemas.openxmlformats.org/officeDocument/2006/relationships/hyperlink" Target="https://dfi.utah.gov/wp-content/uploads/sites/29/2022/01/Consumer-Credit-Notification-Form.pdf" TargetMode="External"/><Relationship Id="rId1" Type="http://schemas.openxmlformats.org/officeDocument/2006/relationships/slideLayout" Target="../slideLayouts/slideLayout18.xml"/><Relationship Id="rId4" Type="http://schemas.openxmlformats.org/officeDocument/2006/relationships/hyperlink" Target="https://dfi.utah.gov/wp-content/uploads/sites/29/2022/10/Consumer-Credit-Notification-FAQ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tax.wv.gov/Business/BusinessRegistration/Pages/BusinessRegistration.aspx" TargetMode="External"/><Relationship Id="rId2" Type="http://schemas.openxmlformats.org/officeDocument/2006/relationships/hyperlink" Target="https://tax.wv.gov/Documents/TaxForms/buscsl.pdf"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wdfi.org/wca/forms.htm" TargetMode="External"/><Relationship Id="rId2" Type="http://schemas.openxmlformats.org/officeDocument/2006/relationships/hyperlink" Target="https://dfi.wi.gov/Documents/FinancialServices/LicensedFinancial/Forms/CreditServiceOrganization/BCA300.pdf"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https://mortgage.nationwidelicensingsystem.org/slr/common/renewals/Pages/default.aspx?state=WY"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floridarevenue.com/taxes/taxesfees/pages/doc_stamp.aspx" TargetMode="External"/><Relationship Id="rId2" Type="http://schemas.openxmlformats.org/officeDocument/2006/relationships/hyperlink" Target="https://www.flsenate.gov/Laws/Statutes/2018/Chapter201" TargetMode="External"/><Relationship Id="rId1" Type="http://schemas.openxmlformats.org/officeDocument/2006/relationships/slideLayout" Target="../slideLayouts/slideLayout10.xml"/><Relationship Id="rId4" Type="http://schemas.openxmlformats.org/officeDocument/2006/relationships/hyperlink" Target="https://floridarevenue.com/Forms_library/current/gt800014.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floridarevenue.com/Forms_library/current/dr1.pdf" TargetMode="External"/><Relationship Id="rId2" Type="http://schemas.openxmlformats.org/officeDocument/2006/relationships/hyperlink" Target="https://taxapps.floridarevenue.com/taxregistration" TargetMode="External"/><Relationship Id="rId1" Type="http://schemas.openxmlformats.org/officeDocument/2006/relationships/slideLayout" Target="../slideLayouts/slideLayout18.xml"/><Relationship Id="rId6" Type="http://schemas.openxmlformats.org/officeDocument/2006/relationships/hyperlink" Target="https://floridarevenue.com/Forms_library/current/dr1con.pdf" TargetMode="External"/><Relationship Id="rId5" Type="http://schemas.openxmlformats.org/officeDocument/2006/relationships/hyperlink" Target="https://floridarevenue.com/Forms_library/current/dr225.pdf" TargetMode="External"/><Relationship Id="rId4" Type="http://schemas.openxmlformats.org/officeDocument/2006/relationships/hyperlink" Target="https://ritx-fl-dst.bswa.net/Login.aspx?app=DR-22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coag.gov/licensing/uniform-consumer-credit-code/" TargetMode="External"/><Relationship Id="rId2" Type="http://schemas.openxmlformats.org/officeDocument/2006/relationships/hyperlink" Target="https://licensing.coag.gov/s/login/"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6C1B1A4-0662-AEAF-B24A-35471C42348E}"/>
              </a:ext>
            </a:extLst>
          </p:cNvPr>
          <p:cNvSpPr>
            <a:spLocks noGrp="1"/>
          </p:cNvSpPr>
          <p:nvPr>
            <p:ph type="body" sz="quarter" idx="13"/>
          </p:nvPr>
        </p:nvSpPr>
        <p:spPr/>
        <p:txBody>
          <a:bodyPr/>
          <a:lstStyle/>
          <a:p>
            <a:r>
              <a:rPr lang="en-US" sz="4000" dirty="0"/>
              <a:t>Compliance Registration and Renewal Guide</a:t>
            </a:r>
          </a:p>
        </p:txBody>
      </p:sp>
      <p:sp>
        <p:nvSpPr>
          <p:cNvPr id="3" name="Zástupný text 2">
            <a:extLst>
              <a:ext uri="{FF2B5EF4-FFF2-40B4-BE49-F238E27FC236}">
                <a16:creationId xmlns:a16="http://schemas.microsoft.com/office/drawing/2014/main" id="{B0F39205-1412-3A10-20A6-581E9885C639}"/>
              </a:ext>
            </a:extLst>
          </p:cNvPr>
          <p:cNvSpPr>
            <a:spLocks noGrp="1"/>
          </p:cNvSpPr>
          <p:nvPr>
            <p:ph type="body" sz="quarter" idx="14"/>
          </p:nvPr>
        </p:nvSpPr>
        <p:spPr/>
        <p:txBody>
          <a:bodyPr/>
          <a:lstStyle/>
          <a:p>
            <a:r>
              <a:rPr lang="en-US" sz="3200" dirty="0"/>
              <a:t>2026</a:t>
            </a:r>
          </a:p>
        </p:txBody>
      </p:sp>
    </p:spTree>
    <p:extLst>
      <p:ext uri="{BB962C8B-B14F-4D97-AF65-F5344CB8AC3E}">
        <p14:creationId xmlns:p14="http://schemas.microsoft.com/office/powerpoint/2010/main" val="64414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818257" cy="2235489"/>
          </a:xfrm>
        </p:spPr>
        <p:txBody>
          <a:bodyPr/>
          <a:lstStyle/>
          <a:p>
            <a:r>
              <a:rPr lang="en-US" dirty="0"/>
              <a:t>District of Columbia</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10</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5032147"/>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$316</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Register within 30 days of after commencing business</a:t>
            </a:r>
            <a:endParaRPr lang="en-US" sz="1600" dirty="0">
              <a:solidFill>
                <a:srgbClr val="0055B8"/>
              </a:solidFill>
              <a:latin typeface="Lato" panose="020F0502020204030203" pitchFamily="34" charset="0"/>
              <a:cs typeface="Calibri"/>
            </a:endParaRPr>
          </a:p>
          <a:p>
            <a:pPr marL="285750" indent="-285750">
              <a:buFont typeface="Arial"/>
              <a:buChar char="•"/>
            </a:pPr>
            <a:r>
              <a:rPr lang="en-US" sz="1600" dirty="0">
                <a:solidFill>
                  <a:srgbClr val="000000"/>
                </a:solidFill>
                <a:latin typeface="Lato" panose="020F0502020204030203" pitchFamily="34" charset="0"/>
                <a:cs typeface="Calibri"/>
              </a:rPr>
              <a:t>Renew by 1/31 for previous calendar year</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Audited financials</a:t>
            </a:r>
          </a:p>
          <a:p>
            <a:pPr marL="285750" indent="-285750">
              <a:buFont typeface="Arial"/>
              <a:buChar char="•"/>
            </a:pPr>
            <a:r>
              <a:rPr lang="en-US" sz="1600" dirty="0">
                <a:solidFill>
                  <a:srgbClr val="000000"/>
                </a:solidFill>
                <a:latin typeface="Lato" panose="020F0502020204030203" pitchFamily="34" charset="0"/>
                <a:cs typeface="Calibri"/>
              </a:rPr>
              <a:t>Business experience</a:t>
            </a:r>
          </a:p>
          <a:p>
            <a:pPr marL="285750" indent="-285750">
              <a:buFont typeface="Arial"/>
              <a:buChar char="•"/>
            </a:pPr>
            <a:r>
              <a:rPr lang="en-US" sz="1600" dirty="0">
                <a:solidFill>
                  <a:srgbClr val="000000"/>
                </a:solidFill>
                <a:latin typeface="Lato" panose="020F0502020204030203" pitchFamily="34" charset="0"/>
                <a:cs typeface="Calibri"/>
              </a:rPr>
              <a:t>Sample RISC</a:t>
            </a:r>
          </a:p>
          <a:p>
            <a:pPr marL="285750" indent="-285750">
              <a:buFont typeface="Arial"/>
              <a:buChar char="•"/>
            </a:pPr>
            <a:r>
              <a:rPr lang="en-US" sz="1600" dirty="0">
                <a:solidFill>
                  <a:srgbClr val="000000"/>
                </a:solidFill>
                <a:latin typeface="Lato" panose="020F0502020204030203" pitchFamily="34" charset="0"/>
                <a:cs typeface="Calibri"/>
                <a:hlinkClick r:id="rId2"/>
              </a:rPr>
              <a:t>Trade Name Registration Certificate</a:t>
            </a:r>
            <a:endParaRPr lang="en-US" sz="1600" dirty="0">
              <a:solidFill>
                <a:srgbClr val="000000"/>
              </a:solidFill>
              <a:latin typeface="Lato" panose="020F0502020204030203" pitchFamily="34" charset="0"/>
              <a:cs typeface="Calibri"/>
            </a:endParaRP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3"/>
              </a:rPr>
              <a:t>License Form</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4"/>
              </a:rPr>
              <a:t>Quick Guide</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282096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818257" cy="2235489"/>
          </a:xfrm>
        </p:spPr>
        <p:txBody>
          <a:bodyPr/>
          <a:lstStyle/>
          <a:p>
            <a:r>
              <a:rPr lang="en-US" dirty="0"/>
              <a:t>Indiana</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11</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4785926"/>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cs typeface="Calibri"/>
              </a:rPr>
              <a:t>Filing/Renewal Fee: $0</a:t>
            </a:r>
          </a:p>
          <a:p>
            <a:pPr marL="285750" indent="-285750">
              <a:buFont typeface="Arial"/>
              <a:buChar char="•"/>
            </a:pPr>
            <a:r>
              <a:rPr lang="en-US" sz="1600" dirty="0">
                <a:solidFill>
                  <a:srgbClr val="000000"/>
                </a:solidFill>
                <a:latin typeface="Lato" panose="020F0502020204030203" pitchFamily="34" charset="0"/>
                <a:cs typeface="Calibri"/>
              </a:rPr>
              <a:t>Volume fees set individually by the state for each $100,000 </a:t>
            </a:r>
            <a:r>
              <a:rPr lang="en-US" sz="1600" b="1" dirty="0">
                <a:solidFill>
                  <a:srgbClr val="000000"/>
                </a:solidFill>
                <a:latin typeface="Lato" panose="020F0502020204030203" pitchFamily="34" charset="0"/>
                <a:cs typeface="Calibri"/>
              </a:rPr>
              <a:t>(Cash Over Time Only)</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Register within 30 days of after commencing business</a:t>
            </a:r>
            <a:endParaRPr lang="en-US" sz="1600" dirty="0">
              <a:solidFill>
                <a:srgbClr val="0055B8"/>
              </a:solidFill>
              <a:latin typeface="Lato" panose="020F0502020204030203" pitchFamily="34" charset="0"/>
              <a:cs typeface="Calibri"/>
            </a:endParaRPr>
          </a:p>
          <a:p>
            <a:pPr marL="285750" indent="-285750">
              <a:buFont typeface="Arial"/>
              <a:buChar char="•"/>
            </a:pPr>
            <a:r>
              <a:rPr lang="en-US" sz="1600" dirty="0">
                <a:solidFill>
                  <a:srgbClr val="000000"/>
                </a:solidFill>
                <a:latin typeface="Lato" panose="020F0502020204030203" pitchFamily="34" charset="0"/>
                <a:cs typeface="Calibri"/>
              </a:rPr>
              <a:t>Renew by 1/31 for previous calendar year</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under each EIN</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License Form (Notice of Intent)</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IN UCCC Website </a:t>
            </a:r>
            <a:r>
              <a:rPr lang="en-US" sz="1600" b="1" dirty="0">
                <a:solidFill>
                  <a:srgbClr val="323E48"/>
                </a:solidFill>
                <a:latin typeface="Lato" panose="020F0502020204030203" pitchFamily="34" charset="0"/>
                <a:cs typeface="Calibri"/>
              </a:rPr>
              <a:t> </a:t>
            </a:r>
          </a:p>
        </p:txBody>
      </p:sp>
    </p:spTree>
    <p:extLst>
      <p:ext uri="{BB962C8B-B14F-4D97-AF65-F5344CB8AC3E}">
        <p14:creationId xmlns:p14="http://schemas.microsoft.com/office/powerpoint/2010/main" val="307066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818257" cy="2235489"/>
          </a:xfrm>
        </p:spPr>
        <p:txBody>
          <a:bodyPr/>
          <a:lstStyle/>
          <a:p>
            <a:r>
              <a:rPr lang="en-US" dirty="0"/>
              <a:t>Iowa</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12</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5032147"/>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cs typeface="Calibri"/>
              </a:rPr>
              <a:t>Filing/Renewal Fee: $50</a:t>
            </a:r>
          </a:p>
          <a:p>
            <a:pPr marL="285750" indent="-285750">
              <a:buFont typeface="Arial"/>
              <a:buChar char="•"/>
            </a:pPr>
            <a:r>
              <a:rPr lang="en-US" sz="1600" dirty="0">
                <a:solidFill>
                  <a:srgbClr val="000000"/>
                </a:solidFill>
                <a:latin typeface="Lato" panose="020F0502020204030203" pitchFamily="34" charset="0"/>
                <a:cs typeface="Calibri"/>
              </a:rPr>
              <a:t>No fees under $100,000. $10 for average monthly volume over $100,000 </a:t>
            </a:r>
            <a:r>
              <a:rPr lang="en-US" sz="1600" b="1" dirty="0">
                <a:solidFill>
                  <a:srgbClr val="000000"/>
                </a:solidFill>
                <a:latin typeface="Lato" panose="020F0502020204030203" pitchFamily="34" charset="0"/>
                <a:cs typeface="Calibri"/>
              </a:rPr>
              <a:t>(Cash Over Time Only)</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Register within 30 days of after commencing business</a:t>
            </a:r>
            <a:endParaRPr lang="en-US" sz="1600" dirty="0">
              <a:solidFill>
                <a:srgbClr val="0055B8"/>
              </a:solidFill>
              <a:latin typeface="Lato" panose="020F0502020204030203" pitchFamily="34" charset="0"/>
              <a:cs typeface="Calibri"/>
            </a:endParaRPr>
          </a:p>
          <a:p>
            <a:pPr marL="285750" indent="-285750">
              <a:buFont typeface="Arial"/>
              <a:buChar char="•"/>
            </a:pPr>
            <a:r>
              <a:rPr lang="en-US" sz="1600" dirty="0">
                <a:solidFill>
                  <a:srgbClr val="000000"/>
                </a:solidFill>
                <a:latin typeface="Lato" panose="020F0502020204030203" pitchFamily="34" charset="0"/>
                <a:cs typeface="Calibri"/>
              </a:rPr>
              <a:t>Renew by 1/31 for previous calendar year. Renewal opens 11/1</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under each EIN</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Online Registration Portal</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Printable Notification Form</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4"/>
              </a:rPr>
              <a:t>IA UCCC Website  </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101765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818257" cy="2235489"/>
          </a:xfrm>
        </p:spPr>
        <p:txBody>
          <a:bodyPr/>
          <a:lstStyle/>
          <a:p>
            <a:r>
              <a:rPr lang="en-US" dirty="0"/>
              <a:t>Kansas</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13</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4539704"/>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cs typeface="Calibri"/>
              </a:rPr>
              <a:t>Filing/Renewal Fee: $75</a:t>
            </a:r>
          </a:p>
          <a:p>
            <a:pPr marL="285750" indent="-285750">
              <a:buFont typeface="Arial"/>
              <a:buChar char="•"/>
            </a:pPr>
            <a:r>
              <a:rPr lang="en-US" sz="1600" dirty="0">
                <a:solidFill>
                  <a:srgbClr val="000000"/>
                </a:solidFill>
                <a:latin typeface="Lato" panose="020F0502020204030203" pitchFamily="34" charset="0"/>
                <a:cs typeface="Calibri"/>
              </a:rPr>
              <a:t>$10 for average monthly volume over $100,000 </a:t>
            </a:r>
            <a:r>
              <a:rPr lang="en-US" sz="1600" b="1" dirty="0">
                <a:solidFill>
                  <a:srgbClr val="000000"/>
                </a:solidFill>
                <a:latin typeface="Lato" panose="020F0502020204030203" pitchFamily="34" charset="0"/>
                <a:cs typeface="Calibri"/>
              </a:rPr>
              <a:t>(Cash Over Time Only)</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Register within 30 days of after commencing business</a:t>
            </a:r>
            <a:endParaRPr lang="en-US" sz="1600" dirty="0">
              <a:solidFill>
                <a:srgbClr val="0055B8"/>
              </a:solidFill>
              <a:latin typeface="Lato" panose="020F0502020204030203" pitchFamily="34" charset="0"/>
              <a:cs typeface="Calibri"/>
            </a:endParaRPr>
          </a:p>
          <a:p>
            <a:pPr marL="285750" indent="-285750">
              <a:buFont typeface="Arial"/>
              <a:buChar char="•"/>
            </a:pPr>
            <a:r>
              <a:rPr lang="en-US" sz="1600" dirty="0">
                <a:solidFill>
                  <a:srgbClr val="000000"/>
                </a:solidFill>
                <a:latin typeface="Lato" panose="020F0502020204030203" pitchFamily="34" charset="0"/>
                <a:cs typeface="Calibri"/>
              </a:rPr>
              <a:t>Renew by 1/31 for previous calendar year</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under each EIN</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Online Registration/Renewal Portal</a:t>
            </a:r>
            <a:endParaRPr lang="en-US" sz="1600" b="1" dirty="0">
              <a:solidFill>
                <a:srgbClr val="323E48"/>
              </a:solidFill>
              <a:latin typeface="Lato" panose="020F0502020204030203" pitchFamily="34" charset="0"/>
              <a:cs typeface="Calibri"/>
              <a:hlinkClick r:id="rId2">
                <a:extLst>
                  <a:ext uri="{A12FA001-AC4F-418D-AE19-62706E023703}">
                    <ahyp:hlinkClr xmlns:ahyp="http://schemas.microsoft.com/office/drawing/2018/hyperlinkcolor" val="tx"/>
                  </a:ext>
                </a:extLst>
              </a:hlinkClick>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KS UCCC Website (See Notification </a:t>
            </a:r>
            <a:r>
              <a:rPr lang="en-US" sz="1600" b="1" dirty="0" err="1">
                <a:solidFill>
                  <a:srgbClr val="323E48"/>
                </a:solidFill>
                <a:latin typeface="Lato" panose="020F0502020204030203" pitchFamily="34" charset="0"/>
                <a:cs typeface="Calibri"/>
                <a:hlinkClick r:id="rId3"/>
              </a:rPr>
              <a:t>Filier</a:t>
            </a:r>
            <a:r>
              <a:rPr lang="en-US" sz="1600" b="1" dirty="0">
                <a:solidFill>
                  <a:srgbClr val="323E48"/>
                </a:solidFill>
                <a:latin typeface="Lato" panose="020F0502020204030203" pitchFamily="34" charset="0"/>
                <a:cs typeface="Calibri"/>
                <a:hlinkClick r:id="rId3"/>
              </a:rPr>
              <a:t> Section) </a:t>
            </a:r>
            <a:r>
              <a:rPr lang="en-US" sz="1600" b="1" dirty="0">
                <a:solidFill>
                  <a:srgbClr val="323E48"/>
                </a:solidFill>
                <a:latin typeface="Lato" panose="020F0502020204030203" pitchFamily="34" charset="0"/>
                <a:cs typeface="Calibri"/>
              </a:rPr>
              <a:t> </a:t>
            </a:r>
          </a:p>
        </p:txBody>
      </p:sp>
    </p:spTree>
    <p:extLst>
      <p:ext uri="{BB962C8B-B14F-4D97-AF65-F5344CB8AC3E}">
        <p14:creationId xmlns:p14="http://schemas.microsoft.com/office/powerpoint/2010/main" val="3803739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818257" cy="2235489"/>
          </a:xfrm>
        </p:spPr>
        <p:txBody>
          <a:bodyPr/>
          <a:lstStyle/>
          <a:p>
            <a:r>
              <a:rPr lang="en-US" dirty="0"/>
              <a:t>Louisiana</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14</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650813"/>
            <a:ext cx="7419264" cy="5616922"/>
          </a:xfrm>
          <a:prstGeom prst="rect">
            <a:avLst/>
          </a:prstGeom>
          <a:noFill/>
        </p:spPr>
        <p:txBody>
          <a:bodyPr wrap="square">
            <a:spAutoFit/>
          </a:bodyPr>
          <a:lstStyle/>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$75</a:t>
            </a:r>
          </a:p>
          <a:p>
            <a:pPr marL="285750" indent="-285750">
              <a:buFont typeface="Arial"/>
              <a:buChar char="•"/>
            </a:pPr>
            <a:r>
              <a:rPr lang="en-US" sz="1600" dirty="0">
                <a:solidFill>
                  <a:srgbClr val="000000"/>
                </a:solidFill>
                <a:latin typeface="Lato" panose="020F0502020204030203" pitchFamily="34" charset="0"/>
                <a:ea typeface="Circular Book" panose="02000503000000020003" pitchFamily="2" charset="0"/>
                <a:cs typeface="Calibri"/>
              </a:rPr>
              <a:t>(A) Not more than $500,000 pay $75 (C) $1,000,001 up to $2,000,000 pay $375</a:t>
            </a:r>
            <a:br>
              <a:rPr lang="en-US" sz="1600" dirty="0">
                <a:solidFill>
                  <a:srgbClr val="000000"/>
                </a:solidFill>
                <a:latin typeface="Lato" panose="020F0502020204030203" pitchFamily="34" charset="0"/>
                <a:ea typeface="Circular Book" panose="02000503000000020003" pitchFamily="2" charset="0"/>
                <a:cs typeface="Calibri"/>
              </a:rPr>
            </a:br>
            <a:r>
              <a:rPr lang="en-US" sz="1600" dirty="0">
                <a:solidFill>
                  <a:srgbClr val="000000"/>
                </a:solidFill>
                <a:latin typeface="Lato" panose="020F0502020204030203" pitchFamily="34" charset="0"/>
                <a:ea typeface="Circular Book" panose="02000503000000020003" pitchFamily="2" charset="0"/>
                <a:cs typeface="Calibri"/>
              </a:rPr>
              <a:t>(B) $500,001 up to $1,000,000 pay $150 (D) $2,000,001 or greater pay $750 </a:t>
            </a:r>
            <a:r>
              <a:rPr lang="en-US" sz="1600" b="1" dirty="0">
                <a:solidFill>
                  <a:srgbClr val="000000"/>
                </a:solidFill>
                <a:latin typeface="Lato" panose="020F0502020204030203" pitchFamily="34" charset="0"/>
                <a:ea typeface="Circular Book" panose="02000503000000020003" pitchFamily="2" charset="0"/>
                <a:cs typeface="Calibri"/>
              </a:rPr>
              <a:t>(Cash Over Time Only)</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Register within 30 days of after commencing business</a:t>
            </a:r>
            <a:endParaRPr lang="en-US" sz="1600" dirty="0">
              <a:solidFill>
                <a:srgbClr val="0055B8"/>
              </a:solidFill>
              <a:latin typeface="Lato" panose="020F0502020204030203" pitchFamily="34" charset="0"/>
              <a:cs typeface="Calibri"/>
            </a:endParaRPr>
          </a:p>
          <a:p>
            <a:pPr marL="285750" indent="-285750">
              <a:buFont typeface="Arial"/>
              <a:buChar char="•"/>
            </a:pPr>
            <a:r>
              <a:rPr lang="en-US" sz="1600" dirty="0">
                <a:solidFill>
                  <a:srgbClr val="000000"/>
                </a:solidFill>
                <a:latin typeface="Lato" panose="020F0502020204030203" pitchFamily="34" charset="0"/>
                <a:cs typeface="Calibri"/>
              </a:rPr>
              <a:t>Renew by 04/01 for previous calendar year by mail</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under each EIN. A separate notification form and fee is required for each location</a:t>
            </a:r>
          </a:p>
          <a:p>
            <a:pPr marL="285750" indent="-285750">
              <a:buFont typeface="Arial"/>
              <a:buChar char="•"/>
            </a:pPr>
            <a:r>
              <a:rPr lang="en-US" sz="1600" dirty="0">
                <a:solidFill>
                  <a:srgbClr val="000000"/>
                </a:solidFill>
                <a:latin typeface="Lato" panose="020F0502020204030203" pitchFamily="34" charset="0"/>
                <a:cs typeface="Calibri"/>
              </a:rPr>
              <a:t>Filling and Volume fee</a:t>
            </a:r>
          </a:p>
          <a:p>
            <a:pPr marL="285750" indent="-285750">
              <a:buFont typeface="Arial"/>
              <a:buChar char="•"/>
            </a:pPr>
            <a:r>
              <a:rPr lang="en-US" sz="1600" dirty="0">
                <a:solidFill>
                  <a:srgbClr val="000000"/>
                </a:solidFill>
                <a:latin typeface="Lato" panose="020F0502020204030203" pitchFamily="34" charset="0"/>
                <a:cs typeface="Calibri"/>
              </a:rPr>
              <a:t>Capital partner name and address if using cash up front</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Registration/</a:t>
            </a:r>
            <a:r>
              <a:rPr lang="en-US" sz="1600" b="1" dirty="0" err="1">
                <a:solidFill>
                  <a:srgbClr val="323E48"/>
                </a:solidFill>
                <a:latin typeface="Lato" panose="020F0502020204030203" pitchFamily="34" charset="0"/>
                <a:cs typeface="Calibri"/>
                <a:hlinkClick r:id="rId2"/>
              </a:rPr>
              <a:t>Renewl</a:t>
            </a:r>
            <a:r>
              <a:rPr lang="en-US" sz="1600" b="1" dirty="0">
                <a:solidFill>
                  <a:srgbClr val="323E48"/>
                </a:solidFill>
                <a:latin typeface="Lato" panose="020F0502020204030203" pitchFamily="34" charset="0"/>
                <a:cs typeface="Calibri"/>
                <a:hlinkClick r:id="rId2"/>
              </a:rPr>
              <a:t> Form</a:t>
            </a:r>
            <a:endParaRPr lang="en-US" sz="1600" b="1" dirty="0">
              <a:solidFill>
                <a:srgbClr val="323E48"/>
              </a:solidFill>
              <a:latin typeface="Lato" panose="020F0502020204030203" pitchFamily="34" charset="0"/>
              <a:cs typeface="Calibri"/>
              <a:hlinkClick r:id="rId3"/>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LA UCCC Website </a:t>
            </a:r>
            <a:r>
              <a:rPr lang="en-US" sz="1600" b="1" dirty="0">
                <a:solidFill>
                  <a:srgbClr val="323E48"/>
                </a:solidFill>
                <a:latin typeface="Lato" panose="020F0502020204030203" pitchFamily="34" charset="0"/>
                <a:cs typeface="Calibri"/>
                <a:hlinkClick r:id="rId3">
                  <a:extLst>
                    <a:ext uri="{A12FA001-AC4F-418D-AE19-62706E023703}">
                      <ahyp:hlinkClr xmlns:ahyp="http://schemas.microsoft.com/office/drawing/2018/hyperlinkcolor" val="tx"/>
                    </a:ext>
                  </a:extLst>
                </a:hlinkClick>
              </a:rPr>
              <a:t>(Click on Non-Depository &gt; Notification Filers &gt; Applications)</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261485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818257" cy="2235489"/>
          </a:xfrm>
        </p:spPr>
        <p:txBody>
          <a:bodyPr/>
          <a:lstStyle/>
          <a:p>
            <a:r>
              <a:rPr lang="en-US" dirty="0"/>
              <a:t>Maine</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15</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53338" y="404591"/>
            <a:ext cx="6766978" cy="6109365"/>
          </a:xfrm>
          <a:prstGeom prst="rect">
            <a:avLst/>
          </a:prstGeom>
          <a:noFill/>
        </p:spPr>
        <p:txBody>
          <a:bodyPr wrap="square">
            <a:spAutoFit/>
          </a:bodyPr>
          <a:lstStyle/>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400" dirty="0">
                <a:latin typeface="Lato" panose="020F0502020204030203" pitchFamily="34" charset="0"/>
                <a:ea typeface="Circular Book" panose="02000503000000020003" pitchFamily="2" charset="0"/>
                <a:cs typeface="Calibri"/>
              </a:rPr>
              <a:t>Filing/Renewal Fee: $20 main office, $10 each additional location</a:t>
            </a:r>
          </a:p>
          <a:p>
            <a:pPr marL="285750" indent="-285750">
              <a:buFont typeface="Arial"/>
              <a:buChar char="•"/>
            </a:pPr>
            <a:r>
              <a:rPr lang="en-US" sz="1400" dirty="0">
                <a:solidFill>
                  <a:srgbClr val="000000"/>
                </a:solidFill>
                <a:latin typeface="Lato" panose="020F0502020204030203" pitchFamily="34" charset="0"/>
                <a:ea typeface="Circular Book" panose="02000503000000020003" pitchFamily="2" charset="0"/>
                <a:cs typeface="Calibri"/>
              </a:rPr>
              <a:t>Volume Fees  </a:t>
            </a:r>
            <a:r>
              <a:rPr lang="en-US" sz="1400" b="1" dirty="0">
                <a:solidFill>
                  <a:srgbClr val="000000"/>
                </a:solidFill>
                <a:latin typeface="Lato" panose="020F0502020204030203" pitchFamily="34" charset="0"/>
                <a:ea typeface="Circular Book" panose="02000503000000020003" pitchFamily="2" charset="0"/>
                <a:cs typeface="Calibri"/>
              </a:rPr>
              <a:t>(Cash Over Time Only)</a:t>
            </a:r>
            <a:endParaRPr lang="en-US" dirty="0">
              <a:solidFill>
                <a:srgbClr val="000000"/>
              </a:solidFill>
              <a:latin typeface="Lato" panose="020F0502020204030203" pitchFamily="34" charset="0"/>
              <a:ea typeface="Circular Book" panose="02000503000000020003" pitchFamily="2" charset="0"/>
              <a:cs typeface="Calibri"/>
            </a:endParaRPr>
          </a:p>
          <a:p>
            <a:pPr lvl="1"/>
            <a:r>
              <a:rPr lang="en-US" sz="1000" dirty="0">
                <a:solidFill>
                  <a:srgbClr val="000000"/>
                </a:solidFill>
                <a:latin typeface="Lato" panose="020F0502020204030203" pitchFamily="34" charset="0"/>
                <a:ea typeface="Circular Book" panose="02000503000000020003" pitchFamily="2" charset="0"/>
                <a:cs typeface="Calibri"/>
              </a:rPr>
              <a:t>$1 TO $100,000- $25</a:t>
            </a:r>
          </a:p>
          <a:p>
            <a:pPr lvl="1"/>
            <a:r>
              <a:rPr lang="en-US" sz="1000" dirty="0">
                <a:solidFill>
                  <a:srgbClr val="000000"/>
                </a:solidFill>
                <a:latin typeface="Lato" panose="020F0502020204030203" pitchFamily="34" charset="0"/>
                <a:ea typeface="Circular Book" panose="02000503000000020003" pitchFamily="2" charset="0"/>
                <a:cs typeface="Calibri"/>
              </a:rPr>
              <a:t>$100,001 TO $200,000- $50</a:t>
            </a:r>
            <a:endParaRPr lang="en-US" sz="1000" dirty="0">
              <a:latin typeface="Lato" panose="020F0502020204030203" pitchFamily="34" charset="0"/>
              <a:ea typeface="Circular Book" panose="02000503000000020003" pitchFamily="2" charset="0"/>
              <a:cs typeface="Calibri"/>
            </a:endParaRPr>
          </a:p>
          <a:p>
            <a:pPr lvl="1"/>
            <a:r>
              <a:rPr lang="en-US" sz="1000" dirty="0">
                <a:latin typeface="Lato" panose="020F0502020204030203" pitchFamily="34" charset="0"/>
                <a:ea typeface="Circular Book" panose="02000503000000020003" pitchFamily="2" charset="0"/>
                <a:cs typeface="+mn-lt"/>
              </a:rPr>
              <a:t>$200,001 TO $300,000- $75 </a:t>
            </a:r>
            <a:endParaRPr lang="en-US" sz="1000" dirty="0">
              <a:solidFill>
                <a:srgbClr val="000000"/>
              </a:solidFill>
              <a:latin typeface="Lato" panose="020F0502020204030203" pitchFamily="34" charset="0"/>
              <a:ea typeface="Circular Book" panose="02000503000000020003" pitchFamily="2" charset="0"/>
              <a:cs typeface="Calibri"/>
            </a:endParaRPr>
          </a:p>
          <a:p>
            <a:pPr lvl="1"/>
            <a:r>
              <a:rPr lang="en-US" sz="1000" dirty="0">
                <a:solidFill>
                  <a:srgbClr val="000000"/>
                </a:solidFill>
                <a:latin typeface="Lato" panose="020F0502020204030203" pitchFamily="34" charset="0"/>
                <a:ea typeface="Circular Book" panose="02000503000000020003" pitchFamily="2" charset="0"/>
                <a:cs typeface="Calibri"/>
              </a:rPr>
              <a:t>$300,001 TO $400,000 - $100</a:t>
            </a:r>
          </a:p>
          <a:p>
            <a:pPr lvl="1"/>
            <a:r>
              <a:rPr lang="en-US" sz="1000" dirty="0">
                <a:solidFill>
                  <a:srgbClr val="000000"/>
                </a:solidFill>
                <a:latin typeface="Lato" panose="020F0502020204030203" pitchFamily="34" charset="0"/>
                <a:ea typeface="Circular Book" panose="02000503000000020003" pitchFamily="2" charset="0"/>
                <a:cs typeface="Calibri"/>
              </a:rPr>
              <a:t>$400,001 TO $500,000 - $125 </a:t>
            </a:r>
          </a:p>
          <a:p>
            <a:pPr lvl="1"/>
            <a:r>
              <a:rPr lang="en-US" sz="1000" dirty="0">
                <a:solidFill>
                  <a:srgbClr val="000000"/>
                </a:solidFill>
                <a:latin typeface="Lato" panose="020F0502020204030203" pitchFamily="34" charset="0"/>
                <a:ea typeface="Circular Book" panose="02000503000000020003" pitchFamily="2" charset="0"/>
                <a:cs typeface="Calibri"/>
              </a:rPr>
              <a:t>$500,001 TO $600,000- $150</a:t>
            </a:r>
          </a:p>
          <a:p>
            <a:pPr lvl="1"/>
            <a:r>
              <a:rPr lang="en-US" sz="1000" dirty="0">
                <a:solidFill>
                  <a:srgbClr val="000000"/>
                </a:solidFill>
                <a:latin typeface="Lato" panose="020F0502020204030203" pitchFamily="34" charset="0"/>
                <a:ea typeface="Circular Book" panose="02000503000000020003" pitchFamily="2" charset="0"/>
                <a:cs typeface="Calibri"/>
              </a:rPr>
              <a:t>$600,001 TO $700,000- $175</a:t>
            </a:r>
          </a:p>
          <a:p>
            <a:pPr lvl="1"/>
            <a:r>
              <a:rPr lang="en-US" sz="1000" dirty="0">
                <a:solidFill>
                  <a:srgbClr val="000000"/>
                </a:solidFill>
                <a:latin typeface="Lato" panose="020F0502020204030203" pitchFamily="34" charset="0"/>
                <a:ea typeface="Circular Book" panose="02000503000000020003" pitchFamily="2" charset="0"/>
                <a:cs typeface="Calibri"/>
              </a:rPr>
              <a:t>$700,001 TO $800,000- $200</a:t>
            </a:r>
          </a:p>
          <a:p>
            <a:pPr lvl="1"/>
            <a:r>
              <a:rPr lang="en-US" sz="1000" dirty="0">
                <a:solidFill>
                  <a:srgbClr val="000000"/>
                </a:solidFill>
                <a:latin typeface="Lato" panose="020F0502020204030203" pitchFamily="34" charset="0"/>
                <a:ea typeface="Circular Book" panose="02000503000000020003" pitchFamily="2" charset="0"/>
                <a:cs typeface="Calibri"/>
              </a:rPr>
              <a:t>$800,001 TO $900,000- $225</a:t>
            </a:r>
          </a:p>
          <a:p>
            <a:pPr lvl="1"/>
            <a:r>
              <a:rPr lang="en-US" sz="1000" dirty="0">
                <a:solidFill>
                  <a:srgbClr val="000000"/>
                </a:solidFill>
                <a:latin typeface="Lato" panose="020F0502020204030203" pitchFamily="34" charset="0"/>
                <a:ea typeface="Circular Book" panose="02000503000000020003" pitchFamily="2" charset="0"/>
                <a:cs typeface="Calibri"/>
              </a:rPr>
              <a:t>$900,001 TO $1,000,000- $250</a:t>
            </a:r>
            <a:endParaRPr lang="en-US" sz="1000" dirty="0">
              <a:latin typeface="Lato" panose="020F0502020204030203" pitchFamily="34" charset="0"/>
              <a:ea typeface="Circular Book" panose="02000503000000020003" pitchFamily="2" charset="0"/>
              <a:cs typeface="Calibri" panose="020F0502020204030204"/>
            </a:endParaRP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Register within 30 days of after commencing business</a:t>
            </a:r>
            <a:endParaRPr lang="en-US" sz="1600" dirty="0">
              <a:solidFill>
                <a:srgbClr val="0055B8"/>
              </a:solidFill>
              <a:latin typeface="Lato" panose="020F0502020204030203" pitchFamily="34" charset="0"/>
              <a:cs typeface="Calibri"/>
            </a:endParaRPr>
          </a:p>
          <a:p>
            <a:pPr marL="285750" indent="-285750">
              <a:buFont typeface="Arial"/>
              <a:buChar char="•"/>
            </a:pPr>
            <a:r>
              <a:rPr lang="en-US" sz="1600" dirty="0">
                <a:solidFill>
                  <a:srgbClr val="000000"/>
                </a:solidFill>
                <a:latin typeface="Lato" panose="020F0502020204030203" pitchFamily="34" charset="0"/>
                <a:cs typeface="Calibri"/>
              </a:rPr>
              <a:t>Renew by 1/31 for previous calendar year by mail</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under each EIN</a:t>
            </a:r>
          </a:p>
          <a:p>
            <a:pPr marL="285750" indent="-285750">
              <a:buFont typeface="Arial"/>
              <a:buChar char="•"/>
            </a:pPr>
            <a:r>
              <a:rPr lang="en-US" sz="1600" dirty="0">
                <a:solidFill>
                  <a:srgbClr val="000000"/>
                </a:solidFill>
                <a:latin typeface="Lato" panose="020F0502020204030203" pitchFamily="34" charset="0"/>
                <a:cs typeface="Calibri"/>
              </a:rPr>
              <a:t>Filling and Volume fee</a:t>
            </a:r>
          </a:p>
          <a:p>
            <a:pPr marL="285750" indent="-285750">
              <a:buFont typeface="Arial"/>
              <a:buChar char="•"/>
            </a:pPr>
            <a:r>
              <a:rPr lang="en-US" sz="1600" dirty="0">
                <a:solidFill>
                  <a:srgbClr val="000000"/>
                </a:solidFill>
                <a:latin typeface="Lato" panose="020F0502020204030203" pitchFamily="34" charset="0"/>
                <a:cs typeface="Calibri"/>
              </a:rPr>
              <a:t>Capital partner name and address if using cash up front</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New Application</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Additional Branch Application</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4"/>
              </a:rPr>
              <a:t>ME UCCC Website</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48525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Oklahoma</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16</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5032147"/>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a:t>
            </a:r>
            <a:r>
              <a:rPr lang="en-US" sz="1600" dirty="0">
                <a:latin typeface="Lato" panose="020F0502020204030203" pitchFamily="34" charset="0"/>
                <a:ea typeface="Circular Book" panose="02000503000000020003" pitchFamily="2" charset="0"/>
                <a:cs typeface="+mn-lt"/>
              </a:rPr>
              <a:t>$120 + investigation fee of $100 Each Location</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Renew by 1/31 for previous calendar year by mail</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a:t>
            </a:r>
          </a:p>
          <a:p>
            <a:pPr marL="285750" indent="-285750">
              <a:buFont typeface="Arial"/>
              <a:buChar char="•"/>
            </a:pPr>
            <a:r>
              <a:rPr lang="en-US" sz="1600" dirty="0">
                <a:solidFill>
                  <a:srgbClr val="000000"/>
                </a:solidFill>
                <a:latin typeface="Lato" panose="020F0502020204030203" pitchFamily="34" charset="0"/>
                <a:cs typeface="Calibri"/>
              </a:rPr>
              <a:t>Filling fees by location</a:t>
            </a:r>
            <a:endParaRPr lang="en-US" sz="1600" dirty="0">
              <a:latin typeface="Lato" panose="020F0502020204030203" pitchFamily="34" charset="0"/>
            </a:endParaRPr>
          </a:p>
          <a:p>
            <a:pPr marL="285750" indent="-285750">
              <a:buFont typeface="Arial"/>
              <a:buChar char="•"/>
            </a:pPr>
            <a:r>
              <a:rPr lang="en-US" sz="1600" dirty="0">
                <a:solidFill>
                  <a:srgbClr val="000000"/>
                </a:solidFill>
                <a:latin typeface="Lato" panose="020F0502020204030203" pitchFamily="34" charset="0"/>
                <a:cs typeface="Calibri"/>
              </a:rPr>
              <a:t>Notary</a:t>
            </a:r>
          </a:p>
          <a:p>
            <a:pPr marL="285750" indent="-285750">
              <a:buFont typeface="Arial"/>
              <a:buChar char="•"/>
            </a:pPr>
            <a:r>
              <a:rPr lang="en-US" sz="1600" dirty="0">
                <a:solidFill>
                  <a:srgbClr val="000000"/>
                </a:solidFill>
                <a:latin typeface="Lato" panose="020F0502020204030203" pitchFamily="34" charset="0"/>
                <a:cs typeface="Calibri"/>
              </a:rPr>
              <a:t>Capital partner name and address if using cash up front</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extLst>
                    <a:ext uri="{A12FA001-AC4F-418D-AE19-62706E023703}">
                      <ahyp:hlinkClr xmlns:ahyp="http://schemas.microsoft.com/office/drawing/2018/hyperlinkcolor" val="tx"/>
                    </a:ext>
                  </a:extLst>
                </a:hlinkClick>
              </a:rPr>
              <a:t>Renewal Fee Payment Website</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Filing Form</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4"/>
              </a:rPr>
              <a:t>OK UCCC Website</a:t>
            </a:r>
            <a:endParaRPr lang="en-US" sz="1600" b="1" dirty="0">
              <a:solidFill>
                <a:srgbClr val="323E48"/>
              </a:solidFill>
              <a:latin typeface="Lato" panose="020F0502020204030203" pitchFamily="34" charset="0"/>
              <a:cs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37979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South Carolina</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17</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5278368"/>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a:t>
            </a:r>
            <a:r>
              <a:rPr lang="en-US" sz="1600" dirty="0">
                <a:latin typeface="Lato" panose="020F0502020204030203" pitchFamily="34" charset="0"/>
                <a:ea typeface="Circular Book" panose="02000503000000020003" pitchFamily="2" charset="0"/>
                <a:cs typeface="+mn-lt"/>
              </a:rPr>
              <a:t>$120 Each Location</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Renew by 1/31 for previous calendar year</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a:t>
            </a:r>
          </a:p>
          <a:p>
            <a:pPr marL="285750" indent="-285750">
              <a:buFont typeface="Arial"/>
              <a:buChar char="•"/>
            </a:pPr>
            <a:r>
              <a:rPr lang="en-US" sz="1600" dirty="0">
                <a:solidFill>
                  <a:srgbClr val="000000"/>
                </a:solidFill>
                <a:latin typeface="Lato" panose="020F0502020204030203" pitchFamily="34" charset="0"/>
                <a:cs typeface="Calibri"/>
              </a:rPr>
              <a:t>Annual gross volume of business in cash and credit combined</a:t>
            </a:r>
          </a:p>
          <a:p>
            <a:pPr marL="285750" indent="-285750">
              <a:buFont typeface="Arial"/>
              <a:buChar char="•"/>
            </a:pPr>
            <a:r>
              <a:rPr lang="en-US" sz="1600" dirty="0">
                <a:solidFill>
                  <a:srgbClr val="000000"/>
                </a:solidFill>
                <a:latin typeface="Lato" panose="020F0502020204030203" pitchFamily="34" charset="0"/>
                <a:cs typeface="Calibri"/>
              </a:rPr>
              <a:t>Capital partner name and address</a:t>
            </a:r>
          </a:p>
          <a:p>
            <a:pPr marL="285750" indent="-285750">
              <a:buFont typeface="Arial"/>
              <a:buChar char="•"/>
            </a:pPr>
            <a:r>
              <a:rPr lang="en-US" sz="1600" dirty="0">
                <a:solidFill>
                  <a:srgbClr val="000000"/>
                </a:solidFill>
                <a:latin typeface="Lato" panose="020F0502020204030203" pitchFamily="34" charset="0"/>
                <a:cs typeface="Calibri"/>
              </a:rPr>
              <a:t>APR Schedule if over 18%</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Electronic Registration Portal</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Credit Notification Form</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4"/>
              </a:rPr>
              <a:t>RENWAL Form</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5">
                  <a:extLst>
                    <a:ext uri="{A12FA001-AC4F-418D-AE19-62706E023703}">
                      <ahyp:hlinkClr xmlns:ahyp="http://schemas.microsoft.com/office/drawing/2018/hyperlinkcolor" val="tx"/>
                    </a:ext>
                  </a:extLst>
                </a:hlinkClick>
              </a:rPr>
              <a:t>SC UCCC Website</a:t>
            </a:r>
          </a:p>
        </p:txBody>
      </p:sp>
    </p:spTree>
    <p:extLst>
      <p:ext uri="{BB962C8B-B14F-4D97-AF65-F5344CB8AC3E}">
        <p14:creationId xmlns:p14="http://schemas.microsoft.com/office/powerpoint/2010/main" val="282525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Texas</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18</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5032147"/>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a:t>
            </a:r>
            <a:r>
              <a:rPr lang="en-US" sz="1600" dirty="0">
                <a:latin typeface="Lato" panose="020F0502020204030203" pitchFamily="34" charset="0"/>
                <a:ea typeface="Circular Book" panose="02000503000000020003" pitchFamily="2" charset="0"/>
                <a:cs typeface="+mn-lt"/>
              </a:rPr>
              <a:t>$10 Each Location</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Within 60 days of commencing business</a:t>
            </a:r>
          </a:p>
          <a:p>
            <a:pPr marL="285750" indent="-285750">
              <a:buFont typeface="Arial"/>
              <a:buChar char="•"/>
            </a:pPr>
            <a:r>
              <a:rPr lang="en-US" sz="1600" dirty="0">
                <a:solidFill>
                  <a:srgbClr val="000000"/>
                </a:solidFill>
                <a:latin typeface="Lato" panose="020F0502020204030203" pitchFamily="34" charset="0"/>
                <a:cs typeface="Calibri"/>
              </a:rPr>
              <a:t>Renewal opens First week of October to Due 10/31</a:t>
            </a:r>
            <a:endParaRPr lang="en-US" sz="1600" dirty="0">
              <a:latin typeface="Lato" panose="020F0502020204030203" pitchFamily="34" charset="0"/>
            </a:endParaRP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 all locations under one EIN can be completed under one login. </a:t>
            </a:r>
          </a:p>
          <a:p>
            <a:pPr marL="285750" indent="-285750">
              <a:buFont typeface="Arial"/>
              <a:buChar char="•"/>
            </a:pPr>
            <a:r>
              <a:rPr lang="en-US" sz="1600" dirty="0">
                <a:solidFill>
                  <a:srgbClr val="000000"/>
                </a:solidFill>
                <a:latin typeface="Lato" panose="020F0502020204030203" pitchFamily="34" charset="0"/>
                <a:cs typeface="Calibri"/>
              </a:rPr>
              <a:t>Assumed Name Certificate</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Electronic Registration Portal</a:t>
            </a:r>
          </a:p>
          <a:p>
            <a:pPr marL="285750" indent="-285750">
              <a:buFont typeface="Arial"/>
              <a:buChar char="•"/>
            </a:pPr>
            <a:r>
              <a:rPr lang="en-US" sz="1600" b="1" dirty="0">
                <a:solidFill>
                  <a:srgbClr val="323E48"/>
                </a:solidFill>
                <a:latin typeface="Lato" panose="020F0502020204030203" pitchFamily="34" charset="0"/>
                <a:cs typeface="Calibri"/>
                <a:hlinkClick r:id="rId3"/>
              </a:rPr>
              <a:t>RENEWAL Guide</a:t>
            </a:r>
            <a:endParaRPr lang="en-US" sz="1600" b="1" dirty="0">
              <a:solidFill>
                <a:srgbClr val="323E48"/>
              </a:solidFill>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4"/>
              </a:rPr>
              <a:t>TX UCCC Website</a:t>
            </a:r>
            <a:endParaRPr lang="en-US" sz="1600" b="1" dirty="0">
              <a:solidFill>
                <a:srgbClr val="323E48"/>
              </a:solidFill>
              <a:latin typeface="Lato" panose="020F0502020204030203" pitchFamily="34" charset="0"/>
              <a:cs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23351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Utah</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19</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5278368"/>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a:t>
            </a:r>
            <a:r>
              <a:rPr lang="en-US" sz="1600" dirty="0">
                <a:latin typeface="Lato" panose="020F0502020204030203" pitchFamily="34" charset="0"/>
                <a:ea typeface="Circular Book" panose="02000503000000020003" pitchFamily="2" charset="0"/>
                <a:cs typeface="+mn-lt"/>
              </a:rPr>
              <a:t>$100</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latin typeface="Lato" panose="020F0502020204030203" pitchFamily="34" charset="0"/>
                <a:cs typeface="Calibri"/>
              </a:rPr>
              <a:t>Within 30 days of commencing business</a:t>
            </a:r>
          </a:p>
          <a:p>
            <a:pPr marL="285750" indent="-285750">
              <a:buFont typeface="Arial"/>
              <a:buChar char="•"/>
            </a:pPr>
            <a:r>
              <a:rPr lang="en-US" sz="1600" dirty="0">
                <a:latin typeface="Lato" panose="020F0502020204030203" pitchFamily="34" charset="0"/>
                <a:cs typeface="Calibri"/>
              </a:rPr>
              <a:t>Renewal opens 01/31</a:t>
            </a:r>
            <a:endParaRPr lang="en-US" sz="1600" dirty="0">
              <a:solidFill>
                <a:srgbClr val="000000"/>
              </a:solidFill>
              <a:latin typeface="Lato" panose="020F0502020204030203" pitchFamily="34" charset="0"/>
              <a:cs typeface="Calibri"/>
            </a:endParaRP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 – all locations under one EIN can be completed on one notification</a:t>
            </a:r>
          </a:p>
          <a:p>
            <a:pPr marL="285750" indent="-285750">
              <a:buFont typeface="Arial"/>
              <a:buChar char="•"/>
            </a:pPr>
            <a:r>
              <a:rPr lang="en-US" sz="1600" dirty="0">
                <a:latin typeface="Lato" panose="020F0502020204030203" pitchFamily="34" charset="0"/>
                <a:ea typeface="+mn-lt"/>
                <a:cs typeface="+mn-lt"/>
              </a:rPr>
              <a:t>Certificate of Existence issued by Utah Department of Commerce for each DBA</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Notification Form</a:t>
            </a:r>
            <a:endParaRPr lang="en-US" sz="1600" b="1" dirty="0">
              <a:solidFill>
                <a:srgbClr val="323E48"/>
              </a:solidFill>
              <a:latin typeface="Lato" panose="020F0502020204030203" pitchFamily="34" charset="0"/>
              <a:cs typeface="Calibri"/>
              <a:hlinkClick r:id="rId2">
                <a:extLst>
                  <a:ext uri="{A12FA001-AC4F-418D-AE19-62706E023703}">
                    <ahyp:hlinkClr xmlns:ahyp="http://schemas.microsoft.com/office/drawing/2018/hyperlinkcolor" val="tx"/>
                  </a:ext>
                </a:extLst>
              </a:hlinkClick>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UT UCCC Website</a:t>
            </a:r>
            <a:endParaRPr lang="en-US" sz="1600" b="1" dirty="0">
              <a:solidFill>
                <a:srgbClr val="323E48"/>
              </a:solidFill>
              <a:latin typeface="Lato" panose="020F0502020204030203" pitchFamily="34" charset="0"/>
              <a:cs typeface="Calibri"/>
              <a:hlinkClick r:id="rId3">
                <a:extLst>
                  <a:ext uri="{A12FA001-AC4F-418D-AE19-62706E023703}">
                    <ahyp:hlinkClr xmlns:ahyp="http://schemas.microsoft.com/office/drawing/2018/hyperlinkcolor" val="tx"/>
                  </a:ext>
                </a:extLst>
              </a:hlinkClick>
            </a:endParaRPr>
          </a:p>
          <a:p>
            <a:pPr marL="285750" indent="-285750">
              <a:buFont typeface="Arial"/>
              <a:buChar char="•"/>
            </a:pPr>
            <a:r>
              <a:rPr lang="en-US" sz="1600" b="1" dirty="0">
                <a:solidFill>
                  <a:srgbClr val="323E48"/>
                </a:solidFill>
                <a:latin typeface="Lato" panose="020F0502020204030203" pitchFamily="34" charset="0"/>
                <a:cs typeface="Calibri"/>
                <a:hlinkClick r:id="rId4"/>
              </a:rPr>
              <a:t>UT FAQ's</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307362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9433D56-E520-2D45-B0F4-F1D2B107D87B}"/>
              </a:ext>
            </a:extLst>
          </p:cNvPr>
          <p:cNvGraphicFramePr>
            <a:graphicFrameLocks/>
          </p:cNvGraphicFramePr>
          <p:nvPr>
            <p:extLst>
              <p:ext uri="{D42A27DB-BD31-4B8C-83A1-F6EECF244321}">
                <p14:modId xmlns:p14="http://schemas.microsoft.com/office/powerpoint/2010/main" val="396443129"/>
              </p:ext>
            </p:extLst>
          </p:nvPr>
        </p:nvGraphicFramePr>
        <p:xfrm>
          <a:off x="1276067" y="1911772"/>
          <a:ext cx="9785444" cy="3034456"/>
        </p:xfrm>
        <a:graphic>
          <a:graphicData uri="http://schemas.openxmlformats.org/drawingml/2006/table">
            <a:tbl>
              <a:tblPr firstRow="1" bandRow="1">
                <a:tableStyleId>{5C22544A-7EE6-4342-B048-85BDC9FD1C3A}</a:tableStyleId>
              </a:tblPr>
              <a:tblGrid>
                <a:gridCol w="4836741">
                  <a:extLst>
                    <a:ext uri="{9D8B030D-6E8A-4147-A177-3AD203B41FA5}">
                      <a16:colId xmlns:a16="http://schemas.microsoft.com/office/drawing/2014/main" val="687481402"/>
                    </a:ext>
                  </a:extLst>
                </a:gridCol>
                <a:gridCol w="4948703">
                  <a:extLst>
                    <a:ext uri="{9D8B030D-6E8A-4147-A177-3AD203B41FA5}">
                      <a16:colId xmlns:a16="http://schemas.microsoft.com/office/drawing/2014/main" val="2511977128"/>
                    </a:ext>
                  </a:extLst>
                </a:gridCol>
              </a:tblGrid>
              <a:tr h="37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145F1"/>
                          </a:solidFill>
                          <a:latin typeface="Lato"/>
                          <a:ea typeface="Lato"/>
                          <a:cs typeface="Lato"/>
                        </a:rPr>
                        <a:t>UCCC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b="1" dirty="0">
                          <a:solidFill>
                            <a:srgbClr val="0145F1"/>
                          </a:solidFill>
                          <a:latin typeface="Lato"/>
                          <a:ea typeface="Lato"/>
                          <a:cs typeface="Lato"/>
                        </a:rPr>
                        <a:t>Florida Doc Stamp Tax</a:t>
                      </a:r>
                      <a:endParaRPr lang="en-US" dirty="0">
                        <a:latin typeface="Lato"/>
                        <a:ea typeface="Lato"/>
                        <a:cs typeface="Lat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733298"/>
                  </a:ext>
                </a:extLst>
              </a:tr>
              <a:tr h="379307">
                <a:tc>
                  <a:txBody>
                    <a:bodyPr/>
                    <a:lstStyle/>
                    <a:p>
                      <a:pPr marL="0" algn="l" defTabSz="914400" rtl="0" eaLnBrk="1" latinLnBrk="0" hangingPunct="1"/>
                      <a:r>
                        <a:rPr lang="en-US" sz="1000" b="1" kern="1200" dirty="0">
                          <a:solidFill>
                            <a:schemeClr val="tx1"/>
                          </a:solidFill>
                          <a:latin typeface="Lato"/>
                        </a:rPr>
                        <a:t>What is UCCC?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000" b="1" kern="1200" dirty="0">
                          <a:solidFill>
                            <a:schemeClr val="tx1"/>
                          </a:solidFill>
                          <a:latin typeface="Lato"/>
                        </a:rPr>
                        <a:t>Funding</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4875896"/>
                  </a:ext>
                </a:extLst>
              </a:tr>
              <a:tr h="379307">
                <a:tc>
                  <a:txBody>
                    <a:bodyPr/>
                    <a:lstStyle/>
                    <a:p>
                      <a:pPr marL="0" algn="l" defTabSz="914400" rtl="0" eaLnBrk="1" latinLnBrk="0" hangingPunct="1"/>
                      <a:r>
                        <a:rPr lang="en-US" sz="1000" b="1" kern="1200" dirty="0">
                          <a:solidFill>
                            <a:schemeClr val="tx1"/>
                          </a:solidFill>
                          <a:latin typeface="Lato"/>
                        </a:rPr>
                        <a:t>Who is Required to Register?</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000" b="1" kern="1200">
                          <a:solidFill>
                            <a:schemeClr val="tx1"/>
                          </a:solidFill>
                          <a:latin typeface="Lato"/>
                        </a:rPr>
                        <a:t>Monitoring Conversion Rates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6241052"/>
                  </a:ext>
                </a:extLst>
              </a:tr>
              <a:tr h="379307">
                <a:tc>
                  <a:txBody>
                    <a:bodyPr/>
                    <a:lstStyle/>
                    <a:p>
                      <a:pPr marL="0" lvl="0" algn="l">
                        <a:buNone/>
                      </a:pPr>
                      <a:r>
                        <a:rPr lang="en-US" sz="1000" b="1" kern="1200" dirty="0">
                          <a:solidFill>
                            <a:schemeClr val="tx1"/>
                          </a:solidFill>
                          <a:latin typeface="Lato"/>
                        </a:rPr>
                        <a:t>Who Reports on Volume?</a:t>
                      </a:r>
                      <a:endParaRPr 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000" b="1" kern="1200" dirty="0">
                          <a:solidFill>
                            <a:schemeClr val="tx1"/>
                          </a:solidFill>
                          <a:latin typeface="Lato"/>
                        </a:rPr>
                        <a:t>Refunds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638195"/>
                  </a:ext>
                </a:extLst>
              </a:tr>
              <a:tr h="379307">
                <a:tc>
                  <a:txBody>
                    <a:bodyPr/>
                    <a:lstStyle/>
                    <a:p>
                      <a:r>
                        <a:rPr lang="en-US" sz="1000" b="1" dirty="0">
                          <a:latin typeface="Lato" panose="020F0502020204030203" pitchFamily="34" charset="0"/>
                        </a:rPr>
                        <a:t>State by State Guide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1000" b="1" kern="1200">
                          <a:solidFill>
                            <a:schemeClr val="tx1"/>
                          </a:solidFill>
                          <a:latin typeface="Lato"/>
                        </a:rPr>
                        <a:t>Service Disputes &amp; Buybacks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7525017"/>
                  </a:ext>
                </a:extLst>
              </a:tr>
              <a:tr h="37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000" b="1" kern="1200">
                        <a:solidFill>
                          <a:schemeClr val="tx1"/>
                        </a:solidFill>
                        <a:latin typeface="Lat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2153495"/>
                  </a:ext>
                </a:extLst>
              </a:tr>
              <a:tr h="37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Lato"/>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000" b="1" kern="1200">
                        <a:solidFill>
                          <a:schemeClr val="tx1"/>
                        </a:solidFill>
                        <a:latin typeface="Lato" panose="020F0502020204030203"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72826"/>
                  </a:ext>
                </a:extLst>
              </a:tr>
              <a:tr h="379307">
                <a:tc>
                  <a:txBody>
                    <a:bodyPr/>
                    <a:lstStyle/>
                    <a:p>
                      <a:endParaRPr 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endParaRPr lang="en-US" sz="1000" b="1" kern="1200" dirty="0">
                        <a:solidFill>
                          <a:schemeClr val="tx1"/>
                        </a:solidFill>
                        <a:latin typeface="Lato" panose="020F0502020204030203"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188864"/>
                  </a:ext>
                </a:extLst>
              </a:tr>
            </a:tbl>
          </a:graphicData>
        </a:graphic>
      </p:graphicFrame>
      <p:sp>
        <p:nvSpPr>
          <p:cNvPr id="2" name="Zástupný text 1">
            <a:extLst>
              <a:ext uri="{FF2B5EF4-FFF2-40B4-BE49-F238E27FC236}">
                <a16:creationId xmlns:a16="http://schemas.microsoft.com/office/drawing/2014/main" id="{A2F4BC22-0189-5F50-06D2-DAA8730BD99F}"/>
              </a:ext>
            </a:extLst>
          </p:cNvPr>
          <p:cNvSpPr>
            <a:spLocks noGrp="1" noRot="1" noMove="1" noResize="1" noEditPoints="1" noAdjustHandles="1" noChangeArrowheads="1" noChangeShapeType="1"/>
          </p:cNvSpPr>
          <p:nvPr>
            <p:ph type="body" sz="quarter" idx="13"/>
          </p:nvPr>
        </p:nvSpPr>
        <p:spPr>
          <a:xfrm>
            <a:off x="658813" y="925195"/>
            <a:ext cx="10598465" cy="564308"/>
          </a:xfrm>
        </p:spPr>
        <p:txBody>
          <a:bodyPr/>
          <a:lstStyle/>
          <a:p>
            <a:r>
              <a:rPr lang="en-US"/>
              <a:t>Table of Contents</a:t>
            </a:r>
          </a:p>
        </p:txBody>
      </p:sp>
    </p:spTree>
    <p:extLst>
      <p:ext uri="{BB962C8B-B14F-4D97-AF65-F5344CB8AC3E}">
        <p14:creationId xmlns:p14="http://schemas.microsoft.com/office/powerpoint/2010/main" val="122112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West Virginia</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20</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4047262"/>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a:t>
            </a:r>
            <a:r>
              <a:rPr lang="en-US" sz="1600" dirty="0">
                <a:latin typeface="Lato" panose="020F0502020204030203" pitchFamily="34" charset="0"/>
                <a:ea typeface="Circular Book" panose="02000503000000020003" pitchFamily="2" charset="0"/>
                <a:cs typeface="+mn-lt"/>
              </a:rPr>
              <a:t>$100</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latin typeface="Lato" panose="020F0502020204030203" pitchFamily="34" charset="0"/>
                <a:cs typeface="Calibri"/>
              </a:rPr>
              <a:t>Renewal opens 01/31</a:t>
            </a:r>
            <a:endParaRPr lang="en-US" sz="1600" dirty="0">
              <a:solidFill>
                <a:srgbClr val="000000"/>
              </a:solidFill>
              <a:latin typeface="Lato" panose="020F0502020204030203" pitchFamily="34" charset="0"/>
              <a:cs typeface="Calibri"/>
            </a:endParaRP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Notification Form</a:t>
            </a:r>
          </a:p>
          <a:p>
            <a:pPr marL="285750" indent="-285750">
              <a:buFont typeface="Arial"/>
              <a:buChar char="•"/>
            </a:pPr>
            <a:r>
              <a:rPr lang="en-US" sz="1600" b="1" dirty="0">
                <a:solidFill>
                  <a:srgbClr val="323E48"/>
                </a:solidFill>
                <a:latin typeface="Lato" panose="020F0502020204030203" pitchFamily="34" charset="0"/>
                <a:cs typeface="Calibri"/>
                <a:hlinkClick r:id="rId3">
                  <a:extLst>
                    <a:ext uri="{A12FA001-AC4F-418D-AE19-62706E023703}">
                      <ahyp:hlinkClr xmlns:ahyp="http://schemas.microsoft.com/office/drawing/2018/hyperlinkcolor" val="tx"/>
                    </a:ext>
                  </a:extLst>
                </a:hlinkClick>
              </a:rPr>
              <a:t>WV UCCC Website</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411814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Wisconsin</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21</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4293483"/>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a:t>
            </a:r>
            <a:r>
              <a:rPr lang="en-US" sz="1600" dirty="0">
                <a:latin typeface="Lato" panose="020F0502020204030203" pitchFamily="34" charset="0"/>
                <a:ea typeface="Circular Book" panose="02000503000000020003" pitchFamily="2" charset="0"/>
                <a:cs typeface="+mn-lt"/>
              </a:rPr>
              <a:t>$25</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Within 30 days of commencing business</a:t>
            </a:r>
          </a:p>
          <a:p>
            <a:pPr marL="285750" indent="-285750">
              <a:buFont typeface="Arial"/>
              <a:buChar char="•"/>
            </a:pPr>
            <a:r>
              <a:rPr lang="en-US" sz="1600" dirty="0">
                <a:latin typeface="Lato" panose="020F0502020204030203" pitchFamily="34" charset="0"/>
                <a:ea typeface="Circular Book" panose="02000503000000020003" pitchFamily="2" charset="0"/>
                <a:cs typeface="+mn-lt"/>
              </a:rPr>
              <a:t>Future filing is required annually only if your yearend balance of consumer credit transactions for a calendar year is over $250,000 by 2/28</a:t>
            </a:r>
            <a:endParaRPr lang="en-US" sz="1600" dirty="0">
              <a:latin typeface="Lato" panose="020F0502020204030203" pitchFamily="34" charset="0"/>
              <a:ea typeface="Circular Book" panose="02000503000000020003" pitchFamily="2" charset="0"/>
              <a:cs typeface="Calibri"/>
            </a:endParaRP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Notification Form</a:t>
            </a:r>
            <a:endParaRPr lang="en-US" sz="1600" b="1" dirty="0">
              <a:solidFill>
                <a:srgbClr val="323E48"/>
              </a:solidFill>
              <a:latin typeface="Lato" panose="020F0502020204030203" pitchFamily="34" charset="0"/>
              <a:cs typeface="Calibri"/>
              <a:hlinkClick r:id="rId3"/>
            </a:endParaRPr>
          </a:p>
        </p:txBody>
      </p:sp>
    </p:spTree>
    <p:extLst>
      <p:ext uri="{BB962C8B-B14F-4D97-AF65-F5344CB8AC3E}">
        <p14:creationId xmlns:p14="http://schemas.microsoft.com/office/powerpoint/2010/main" val="11758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Wyoming</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22</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3801041"/>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ea typeface="Circular Book" panose="02000503000000020003" pitchFamily="2" charset="0"/>
                <a:cs typeface="Calibri"/>
              </a:rPr>
              <a:t>Filing/Renewal Fee :</a:t>
            </a:r>
            <a:r>
              <a:rPr lang="en-US" sz="1600" dirty="0">
                <a:latin typeface="Lato" panose="020F0502020204030203" pitchFamily="34" charset="0"/>
                <a:ea typeface="Circular Book" panose="02000503000000020003" pitchFamily="2" charset="0"/>
                <a:cs typeface="+mn-lt"/>
              </a:rPr>
              <a:t>$0</a:t>
            </a: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latin typeface="Lato" panose="020F0502020204030203" pitchFamily="34" charset="0"/>
                <a:ea typeface="+mn-lt"/>
                <a:cs typeface="+mn-lt"/>
              </a:rPr>
              <a:t>Between 11/1 and 12/1 each year via NMLS. Reinstatement 01/02-02/28</a:t>
            </a:r>
            <a:endParaRPr lang="en-US" sz="1600" dirty="0">
              <a:latin typeface="Lato" panose="020F0502020204030203" pitchFamily="34" charset="0"/>
              <a:cs typeface="Calibri"/>
            </a:endParaRP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List of locations</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a:buChar char="•"/>
            </a:pPr>
            <a:r>
              <a:rPr lang="en-US" sz="1600" b="1" dirty="0">
                <a:solidFill>
                  <a:srgbClr val="323E48"/>
                </a:solidFill>
                <a:latin typeface="Lato" panose="020F0502020204030203" pitchFamily="34" charset="0"/>
                <a:cs typeface="Calibri"/>
                <a:hlinkClick r:id="rId2"/>
              </a:rPr>
              <a:t>Online Filing Portal</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381310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DA62770-8DF2-651A-CAF3-8C91F281E54B}"/>
              </a:ext>
            </a:extLst>
          </p:cNvPr>
          <p:cNvSpPr>
            <a:spLocks noGrp="1"/>
          </p:cNvSpPr>
          <p:nvPr>
            <p:ph type="body" sz="quarter" idx="13"/>
          </p:nvPr>
        </p:nvSpPr>
        <p:spPr/>
        <p:txBody>
          <a:bodyPr/>
          <a:lstStyle/>
          <a:p>
            <a:r>
              <a:rPr lang="en-US" dirty="0"/>
              <a:t>Florida Doc Stamp Tax</a:t>
            </a:r>
          </a:p>
        </p:txBody>
      </p:sp>
      <p:sp>
        <p:nvSpPr>
          <p:cNvPr id="3" name="Zástupný symbol pro číslo snímku 2">
            <a:extLst>
              <a:ext uri="{FF2B5EF4-FFF2-40B4-BE49-F238E27FC236}">
                <a16:creationId xmlns:a16="http://schemas.microsoft.com/office/drawing/2014/main" id="{03484F43-36D1-2095-E742-8F78A3003235}"/>
              </a:ext>
            </a:extLst>
          </p:cNvPr>
          <p:cNvSpPr>
            <a:spLocks noGrp="1"/>
          </p:cNvSpPr>
          <p:nvPr>
            <p:ph type="sldNum" sz="quarter" idx="12"/>
          </p:nvPr>
        </p:nvSpPr>
        <p:spPr/>
        <p:txBody>
          <a:bodyPr/>
          <a:lstStyle/>
          <a:p>
            <a:fld id="{42358DB0-1280-8148-876F-161F1D1AD5EA}" type="slidenum">
              <a:rPr lang="en-US" smtClean="0"/>
              <a:pPr/>
              <a:t>23</a:t>
            </a:fld>
            <a:endParaRPr lang="en-US"/>
          </a:p>
        </p:txBody>
      </p:sp>
    </p:spTree>
    <p:extLst>
      <p:ext uri="{BB962C8B-B14F-4D97-AF65-F5344CB8AC3E}">
        <p14:creationId xmlns:p14="http://schemas.microsoft.com/office/powerpoint/2010/main" val="375448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p:txBody>
          <a:bodyPr/>
          <a:lstStyle/>
          <a:p>
            <a:r>
              <a:rPr lang="en-US" dirty="0"/>
              <a:t>What is Doc Stamp Tax</a:t>
            </a:r>
          </a:p>
        </p:txBody>
      </p:sp>
      <p:sp>
        <p:nvSpPr>
          <p:cNvPr id="5" name="Zástupný symbol pro číslo snímku 4">
            <a:extLst>
              <a:ext uri="{FF2B5EF4-FFF2-40B4-BE49-F238E27FC236}">
                <a16:creationId xmlns:a16="http://schemas.microsoft.com/office/drawing/2014/main" id="{6E11699B-3752-597E-FB76-4FB4C035EAE0}"/>
              </a:ext>
            </a:extLst>
          </p:cNvPr>
          <p:cNvSpPr>
            <a:spLocks noGrp="1"/>
          </p:cNvSpPr>
          <p:nvPr>
            <p:ph type="sldNum" sz="quarter" idx="12"/>
          </p:nvPr>
        </p:nvSpPr>
        <p:spPr/>
        <p:txBody>
          <a:bodyPr/>
          <a:lstStyle/>
          <a:p>
            <a:fld id="{42358DB0-1280-8148-876F-161F1D1AD5EA}" type="slidenum">
              <a:rPr lang="en-US" smtClean="0"/>
              <a:pPr/>
              <a:t>24</a:t>
            </a:fld>
            <a:endParaRPr lang="en-US"/>
          </a:p>
        </p:txBody>
      </p:sp>
      <p:sp>
        <p:nvSpPr>
          <p:cNvPr id="4" name="TextBox 3">
            <a:extLst>
              <a:ext uri="{FF2B5EF4-FFF2-40B4-BE49-F238E27FC236}">
                <a16:creationId xmlns:a16="http://schemas.microsoft.com/office/drawing/2014/main" id="{3D5FB1C0-73AA-DE6B-90BF-41DADFAA248A}"/>
              </a:ext>
            </a:extLst>
          </p:cNvPr>
          <p:cNvSpPr txBox="1"/>
          <p:nvPr/>
        </p:nvSpPr>
        <p:spPr>
          <a:xfrm>
            <a:off x="3780429" y="1667018"/>
            <a:ext cx="7840639" cy="3400931"/>
          </a:xfrm>
          <a:prstGeom prst="rect">
            <a:avLst/>
          </a:prstGeom>
          <a:noFill/>
        </p:spPr>
        <p:txBody>
          <a:bodyPr wrap="square">
            <a:spAutoFit/>
          </a:bodyPr>
          <a:lstStyle/>
          <a:p>
            <a:pPr>
              <a:lnSpc>
                <a:spcPct val="150000"/>
              </a:lnSpc>
            </a:pPr>
            <a:r>
              <a:rPr lang="en-US" b="1" dirty="0">
                <a:latin typeface="Lato" panose="020F0502020204030203" pitchFamily="34" charset="0"/>
              </a:rPr>
              <a:t>What is Documentary Stamp Tax and who is required to file?</a:t>
            </a:r>
            <a:endParaRPr lang="en-US" b="1" dirty="0">
              <a:latin typeface="Lato" panose="020F0502020204030203" pitchFamily="34" charset="0"/>
              <a:cs typeface="Calibri" panose="020F0502020204030204"/>
            </a:endParaRPr>
          </a:p>
          <a:p>
            <a:pPr>
              <a:lnSpc>
                <a:spcPct val="150000"/>
              </a:lnSpc>
            </a:pPr>
            <a:endParaRPr lang="en-US" sz="2800" b="1" dirty="0">
              <a:solidFill>
                <a:srgbClr val="0055B8"/>
              </a:solidFill>
              <a:latin typeface="Lato" panose="020F0502020204030203" pitchFamily="34" charset="0"/>
            </a:endParaRPr>
          </a:p>
          <a:p>
            <a:r>
              <a:rPr lang="en-US" sz="1600" dirty="0">
                <a:latin typeface="Lato" panose="020F0502020204030203" pitchFamily="34" charset="0"/>
                <a:cs typeface="Calibri"/>
              </a:rPr>
              <a:t>According to </a:t>
            </a:r>
            <a:r>
              <a:rPr lang="en-US" sz="1600" dirty="0">
                <a:latin typeface="Lato" panose="020F0502020204030203" pitchFamily="34" charset="0"/>
                <a:cs typeface="Calibri"/>
                <a:hlinkClick r:id="rId2"/>
              </a:rPr>
              <a:t>Florida Statute XIV</a:t>
            </a:r>
            <a:r>
              <a:rPr lang="en-US" sz="1600" dirty="0">
                <a:latin typeface="Lato" panose="020F0502020204030203" pitchFamily="34" charset="0"/>
                <a:cs typeface="Calibri"/>
              </a:rPr>
              <a:t> the documentary stamp tax is an excise tax imposed on certain documents executed, delivered, or recorded in Florida*. The tax is due to providers or </a:t>
            </a:r>
            <a:r>
              <a:rPr lang="en-US" sz="1600" dirty="0">
                <a:latin typeface="Lato" panose="020F0502020204030203" pitchFamily="34" charset="0"/>
                <a:ea typeface="+mn-lt"/>
                <a:cs typeface="+mn-lt"/>
              </a:rPr>
              <a:t>partners generating retail installment contracts in the state of Florida.</a:t>
            </a:r>
            <a:endParaRPr lang="en-US" sz="1600" dirty="0">
              <a:latin typeface="Lato" panose="020F0502020204030203" pitchFamily="34" charset="0"/>
            </a:endParaRPr>
          </a:p>
          <a:p>
            <a:pPr marL="285750" indent="-285750">
              <a:buFont typeface="Arial"/>
              <a:buChar char="•"/>
            </a:pPr>
            <a:endParaRPr lang="en-US" sz="1600" dirty="0">
              <a:latin typeface="Lato" panose="020F0502020204030203" pitchFamily="34" charset="0"/>
              <a:cs typeface="Calibri"/>
            </a:endParaRPr>
          </a:p>
          <a:p>
            <a:pPr marL="285750" indent="-285750">
              <a:buFont typeface="Arial"/>
              <a:buChar char="•"/>
            </a:pPr>
            <a:endParaRPr lang="en-US" sz="1600" dirty="0">
              <a:solidFill>
                <a:srgbClr val="000000"/>
              </a:solidFill>
              <a:latin typeface="Lato" panose="020F0502020204030203" pitchFamily="34" charset="0"/>
              <a:cs typeface="Calibri"/>
            </a:endParaRPr>
          </a:p>
          <a:p>
            <a:r>
              <a:rPr lang="en-US" sz="1600" dirty="0">
                <a:latin typeface="Lato" panose="020F0502020204030203" pitchFamily="34" charset="0"/>
                <a:ea typeface="+mn-lt"/>
                <a:cs typeface="+mn-lt"/>
              </a:rPr>
              <a:t>*Florida Dept. of Revenue </a:t>
            </a:r>
            <a:r>
              <a:rPr lang="en-US" sz="1600" dirty="0">
                <a:latin typeface="Lato" panose="020F0502020204030203" pitchFamily="34" charset="0"/>
                <a:ea typeface="+mn-lt"/>
                <a:cs typeface="+mn-lt"/>
                <a:hlinkClick r:id="rId3"/>
              </a:rPr>
              <a:t>https://floridarevenue.com/taxes/taxesfees/pages/doc_stamp.aspx</a:t>
            </a:r>
            <a:endParaRPr lang="en-US" sz="1600" dirty="0">
              <a:latin typeface="Lato" panose="020F0502020204030203" pitchFamily="34" charset="0"/>
              <a:cs typeface="Calibri"/>
            </a:endParaRPr>
          </a:p>
          <a:p>
            <a:r>
              <a:rPr lang="en-US" sz="1600" dirty="0">
                <a:latin typeface="Lato" panose="020F0502020204030203" pitchFamily="34" charset="0"/>
                <a:ea typeface="+mn-lt"/>
                <a:cs typeface="+mn-lt"/>
              </a:rPr>
              <a:t>**</a:t>
            </a:r>
            <a:r>
              <a:rPr lang="en-US" sz="1600" dirty="0">
                <a:latin typeface="Lato" panose="020F0502020204030203" pitchFamily="34" charset="0"/>
                <a:ea typeface="+mn-lt"/>
                <a:cs typeface="+mn-lt"/>
                <a:hlinkClick r:id="rId4"/>
              </a:rPr>
              <a:t>https://floridarevenue.com/Forms_library/current/gt800014.pdf</a:t>
            </a:r>
            <a:endParaRPr lang="en-US" sz="1600" dirty="0">
              <a:latin typeface="Lato" panose="020F0502020204030203" pitchFamily="34" charset="0"/>
            </a:endParaRPr>
          </a:p>
          <a:p>
            <a:endParaRPr lang="en-US" b="1" dirty="0">
              <a:solidFill>
                <a:srgbClr val="0055B8"/>
              </a:solidFill>
              <a:latin typeface="Circular Book"/>
              <a:cs typeface="Calibri"/>
            </a:endParaRPr>
          </a:p>
        </p:txBody>
      </p:sp>
    </p:spTree>
    <p:extLst>
      <p:ext uri="{BB962C8B-B14F-4D97-AF65-F5344CB8AC3E}">
        <p14:creationId xmlns:p14="http://schemas.microsoft.com/office/powerpoint/2010/main" val="33593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947910" cy="2235489"/>
          </a:xfrm>
        </p:spPr>
        <p:txBody>
          <a:bodyPr/>
          <a:lstStyle/>
          <a:p>
            <a:r>
              <a:rPr lang="en-US" dirty="0"/>
              <a:t>How Does My Practice File?</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25</a:t>
            </a:fld>
            <a:endParaRPr lang="en-US"/>
          </a:p>
        </p:txBody>
      </p:sp>
      <p:sp>
        <p:nvSpPr>
          <p:cNvPr id="6" name="TextBox 5">
            <a:extLst>
              <a:ext uri="{FF2B5EF4-FFF2-40B4-BE49-F238E27FC236}">
                <a16:creationId xmlns:a16="http://schemas.microsoft.com/office/drawing/2014/main" id="{E62871CF-410C-7EC1-50E2-B8114E600282}"/>
              </a:ext>
            </a:extLst>
          </p:cNvPr>
          <p:cNvSpPr txBox="1"/>
          <p:nvPr/>
        </p:nvSpPr>
        <p:spPr>
          <a:xfrm>
            <a:off x="3431311" y="1234395"/>
            <a:ext cx="8367783" cy="4924425"/>
          </a:xfrm>
          <a:prstGeom prst="rect">
            <a:avLst/>
          </a:prstGeom>
          <a:noFill/>
        </p:spPr>
        <p:txBody>
          <a:bodyPr wrap="square">
            <a:spAutoFit/>
          </a:bodyPr>
          <a:lstStyle/>
          <a:p>
            <a:r>
              <a:rPr lang="en-US" sz="1600" dirty="0">
                <a:latin typeface="Lato" panose="020F0502020204030203" pitchFamily="34" charset="0"/>
                <a:ea typeface="+mn-lt"/>
                <a:cs typeface="+mn-lt"/>
              </a:rPr>
              <a:t>The state of Florida requires an initial registration via the website </a:t>
            </a:r>
            <a:r>
              <a:rPr lang="en-US" sz="1600" dirty="0">
                <a:latin typeface="Lato" panose="020F0502020204030203" pitchFamily="34" charset="0"/>
                <a:ea typeface="+mn-lt"/>
                <a:cs typeface="+mn-lt"/>
                <a:hlinkClick r:id="rId2"/>
              </a:rPr>
              <a:t>here</a:t>
            </a:r>
            <a:r>
              <a:rPr lang="en-US" sz="1600" dirty="0">
                <a:latin typeface="Lato" panose="020F0502020204030203" pitchFamily="34" charset="0"/>
                <a:ea typeface="+mn-lt"/>
                <a:cs typeface="+mn-lt"/>
              </a:rPr>
              <a:t> or by mailing a paper application (</a:t>
            </a:r>
            <a:r>
              <a:rPr lang="en-US" sz="1600" dirty="0">
                <a:latin typeface="Lato" panose="020F0502020204030203" pitchFamily="34" charset="0"/>
                <a:ea typeface="+mn-lt"/>
                <a:cs typeface="+mn-lt"/>
                <a:hlinkClick r:id="rId3"/>
              </a:rPr>
              <a:t>Form DR-1</a:t>
            </a:r>
            <a:r>
              <a:rPr lang="en-US" sz="1600" dirty="0">
                <a:latin typeface="Lato" panose="020F0502020204030203" pitchFamily="34" charset="0"/>
                <a:ea typeface="+mn-lt"/>
                <a:cs typeface="+mn-lt"/>
              </a:rPr>
              <a:t>). Any entity residing in the state of Florida that generates more than five retail installment agreements per month must register. </a:t>
            </a:r>
          </a:p>
          <a:p>
            <a:endParaRPr lang="en-US" sz="1600" dirty="0">
              <a:latin typeface="Lato" panose="020F0502020204030203" pitchFamily="34" charset="0"/>
              <a:ea typeface="+mn-lt"/>
              <a:cs typeface="+mn-lt"/>
            </a:endParaRPr>
          </a:p>
          <a:p>
            <a:r>
              <a:rPr lang="en-US" sz="1600" dirty="0">
                <a:latin typeface="Lato" panose="020F0502020204030203" pitchFamily="34" charset="0"/>
                <a:ea typeface="+mn-lt"/>
                <a:cs typeface="+mn-lt"/>
              </a:rPr>
              <a:t>Once registered filings will need to be completed, taxpayers can file and pay documentary stamp tax using the Department’s secure </a:t>
            </a:r>
            <a:r>
              <a:rPr lang="en-US" sz="1600" dirty="0">
                <a:latin typeface="Lato" panose="020F0502020204030203" pitchFamily="34" charset="0"/>
                <a:ea typeface="+mn-lt"/>
                <a:cs typeface="+mn-lt"/>
                <a:hlinkClick r:id="rId4"/>
              </a:rPr>
              <a:t>web application</a:t>
            </a:r>
            <a:r>
              <a:rPr lang="en-US" sz="1600" dirty="0">
                <a:latin typeface="Lato" panose="020F0502020204030203" pitchFamily="34" charset="0"/>
                <a:ea typeface="+mn-lt"/>
                <a:cs typeface="+mn-lt"/>
              </a:rPr>
              <a:t> or a paper Documentary Stamp Tax Return for Registered Taxpayers’ Unrecorded Documents (</a:t>
            </a:r>
            <a:r>
              <a:rPr lang="en-US" sz="1600" dirty="0">
                <a:latin typeface="Lato" panose="020F0502020204030203" pitchFamily="34" charset="0"/>
                <a:ea typeface="+mn-lt"/>
                <a:cs typeface="+mn-lt"/>
                <a:hlinkClick r:id="rId5"/>
              </a:rPr>
              <a:t>Form DR-225</a:t>
            </a:r>
            <a:r>
              <a:rPr lang="en-US" sz="1600" dirty="0">
                <a:latin typeface="Lato" panose="020F0502020204030203" pitchFamily="34" charset="0"/>
                <a:ea typeface="+mn-lt"/>
                <a:cs typeface="+mn-lt"/>
              </a:rPr>
              <a:t>). </a:t>
            </a:r>
          </a:p>
          <a:p>
            <a:endParaRPr lang="en-US" sz="1600" dirty="0">
              <a:latin typeface="Lato" panose="020F0502020204030203" pitchFamily="34" charset="0"/>
              <a:ea typeface="+mn-lt"/>
              <a:cs typeface="+mn-lt"/>
            </a:endParaRPr>
          </a:p>
          <a:p>
            <a:r>
              <a:rPr lang="en-US" sz="1600" dirty="0">
                <a:solidFill>
                  <a:srgbClr val="DEB914"/>
                </a:solidFill>
                <a:latin typeface="Lato" panose="020F0502020204030203" pitchFamily="34" charset="0"/>
                <a:ea typeface="+mn-lt"/>
                <a:cs typeface="+mn-lt"/>
              </a:rPr>
              <a:t>*A return for each reporting period must be filed, even if no tax is due.</a:t>
            </a:r>
          </a:p>
          <a:p>
            <a:endParaRPr lang="en-US" sz="1600" dirty="0">
              <a:latin typeface="Lato" panose="020F0502020204030203" pitchFamily="34" charset="0"/>
              <a:cs typeface="Calibri"/>
            </a:endParaRPr>
          </a:p>
          <a:p>
            <a:pPr>
              <a:lnSpc>
                <a:spcPct val="150000"/>
              </a:lnSpc>
            </a:pPr>
            <a:r>
              <a:rPr lang="en-US" sz="1600" b="1" dirty="0">
                <a:solidFill>
                  <a:srgbClr val="0145F1"/>
                </a:solidFill>
                <a:latin typeface="Lato" panose="020F0502020204030203" pitchFamily="34" charset="0"/>
                <a:ea typeface="+mn-lt"/>
                <a:cs typeface="+mn-lt"/>
              </a:rPr>
              <a:t>FOR PROVIDERS/PARTNERS WITH MULTIPLE LOCATIONS IN FL</a:t>
            </a:r>
            <a:endParaRPr lang="en-US" sz="1600" dirty="0">
              <a:solidFill>
                <a:srgbClr val="0145F1"/>
              </a:solidFill>
              <a:latin typeface="Lato" panose="020F0502020204030203" pitchFamily="34" charset="0"/>
              <a:ea typeface="+mn-lt"/>
              <a:cs typeface="+mn-lt"/>
            </a:endParaRPr>
          </a:p>
          <a:p>
            <a:r>
              <a:rPr lang="en-US" sz="1600" dirty="0">
                <a:latin typeface="Lato" panose="020F0502020204030203" pitchFamily="34" charset="0"/>
                <a:cs typeface="Calibri"/>
              </a:rPr>
              <a:t>When registering for multiple locations with the same EIN it is recommended that providers apply for a consolidated sales and use account using form </a:t>
            </a:r>
            <a:r>
              <a:rPr lang="en-US" sz="1600" dirty="0">
                <a:latin typeface="Lato" panose="020F0502020204030203" pitchFamily="34" charset="0"/>
                <a:cs typeface="Calibri"/>
                <a:hlinkClick r:id="rId6"/>
              </a:rPr>
              <a:t>DR-1 CON</a:t>
            </a:r>
            <a:r>
              <a:rPr lang="en-US" sz="1600" dirty="0">
                <a:latin typeface="Lato" panose="020F0502020204030203" pitchFamily="34" charset="0"/>
                <a:cs typeface="Calibri"/>
              </a:rPr>
              <a:t> form. This allows for tax payments to be submitted under one account. This will require electronic payments only.  Without this use account, fees must be paid separately by location. </a:t>
            </a:r>
            <a:endParaRPr lang="en-US" sz="1600" dirty="0">
              <a:latin typeface="Lato" panose="020F0502020204030203" pitchFamily="34" charset="0"/>
              <a:ea typeface="+mn-lt"/>
              <a:cs typeface="+mn-lt"/>
            </a:endParaRPr>
          </a:p>
          <a:p>
            <a:endParaRPr lang="en-US" sz="1600" dirty="0">
              <a:latin typeface="Lato" panose="020F0502020204030203" pitchFamily="34" charset="0"/>
              <a:ea typeface="+mn-lt"/>
              <a:cs typeface="+mn-lt"/>
            </a:endParaRPr>
          </a:p>
          <a:p>
            <a:r>
              <a:rPr lang="en-US" sz="1600" dirty="0">
                <a:latin typeface="Lato" panose="020F0502020204030203" pitchFamily="34" charset="0"/>
                <a:cs typeface="Calibri"/>
              </a:rPr>
              <a:t>For providers with multiple locations under separate EIN's a separate use account is required for each location.  </a:t>
            </a:r>
            <a:endParaRPr lang="en-US" sz="1600" dirty="0">
              <a:latin typeface="Lato" panose="020F0502020204030203" pitchFamily="34" charset="0"/>
            </a:endParaRPr>
          </a:p>
          <a:p>
            <a:pPr marL="285750" indent="-285750">
              <a:buFont typeface="Arial"/>
              <a:buChar char="•"/>
            </a:pPr>
            <a:endParaRPr lang="en-US" dirty="0">
              <a:solidFill>
                <a:srgbClr val="000000"/>
              </a:solidFill>
              <a:latin typeface="Circular Book"/>
              <a:cs typeface="Calibri"/>
            </a:endParaRPr>
          </a:p>
        </p:txBody>
      </p:sp>
    </p:spTree>
    <p:extLst>
      <p:ext uri="{BB962C8B-B14F-4D97-AF65-F5344CB8AC3E}">
        <p14:creationId xmlns:p14="http://schemas.microsoft.com/office/powerpoint/2010/main" val="420407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hidden="1">
            <a:extLst>
              <a:ext uri="{FF2B5EF4-FFF2-40B4-BE49-F238E27FC236}">
                <a16:creationId xmlns:a16="http://schemas.microsoft.com/office/drawing/2014/main" id="{A382B38F-0880-9CBE-D3CF-F12DFEFB9EDD}"/>
              </a:ext>
            </a:extLst>
          </p:cNvPr>
          <p:cNvSpPr>
            <a:spLocks noGrp="1" noRot="1" noMove="1" noResize="1" noEditPoints="1" noAdjustHandles="1" noChangeArrowheads="1" noChangeShapeType="1"/>
          </p:cNvSpPr>
          <p:nvPr/>
        </p:nvSpPr>
        <p:spPr>
          <a:xfrm>
            <a:off x="2640330" y="0"/>
            <a:ext cx="1143000" cy="6858000"/>
          </a:xfrm>
          <a:prstGeom prst="rect">
            <a:avLst/>
          </a:prstGeom>
          <a:solidFill>
            <a:srgbClr val="00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wearing headphones&#10;&#10;Description automatically generated with medium confidence" hidden="1">
            <a:extLst>
              <a:ext uri="{FF2B5EF4-FFF2-40B4-BE49-F238E27FC236}">
                <a16:creationId xmlns:a16="http://schemas.microsoft.com/office/drawing/2014/main" id="{540755FC-10AD-BEDF-D0B2-A66AB1EECE9F}"/>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Lst>
          </a:blip>
          <a:srcRect/>
          <a:stretch/>
        </p:blipFill>
        <p:spPr>
          <a:xfrm>
            <a:off x="-1" y="-1"/>
            <a:ext cx="3783331" cy="6858000"/>
          </a:xfrm>
          <a:prstGeom prst="rect">
            <a:avLst/>
          </a:prstGeom>
        </p:spPr>
      </p:pic>
      <p:sp>
        <p:nvSpPr>
          <p:cNvPr id="3" name="Text Placeholder 2">
            <a:extLst>
              <a:ext uri="{FF2B5EF4-FFF2-40B4-BE49-F238E27FC236}">
                <a16:creationId xmlns:a16="http://schemas.microsoft.com/office/drawing/2014/main" id="{0B224C7C-0E43-78AD-4C6A-F0ACD73BF5E2}"/>
              </a:ext>
            </a:extLst>
          </p:cNvPr>
          <p:cNvSpPr>
            <a:spLocks noGrp="1"/>
          </p:cNvSpPr>
          <p:nvPr>
            <p:ph type="body" sz="quarter" idx="13"/>
          </p:nvPr>
        </p:nvSpPr>
        <p:spPr>
          <a:xfrm>
            <a:off x="416257" y="633736"/>
            <a:ext cx="2026692" cy="1488491"/>
          </a:xfrm>
        </p:spPr>
        <p:txBody>
          <a:bodyPr lIns="0" tIns="0" rIns="0" bIns="0" anchor="t"/>
          <a:lstStyle/>
          <a:p>
            <a:r>
              <a:rPr lang="en-US" dirty="0">
                <a:latin typeface="Lato Black"/>
                <a:ea typeface="Lato Black"/>
                <a:cs typeface="Lato Black"/>
              </a:rPr>
              <a:t>When to File and Pay</a:t>
            </a:r>
          </a:p>
        </p:txBody>
      </p:sp>
      <p:sp>
        <p:nvSpPr>
          <p:cNvPr id="4" name="TextBox 3">
            <a:extLst>
              <a:ext uri="{FF2B5EF4-FFF2-40B4-BE49-F238E27FC236}">
                <a16:creationId xmlns:a16="http://schemas.microsoft.com/office/drawing/2014/main" id="{BC70C308-896A-15B4-5E0A-B66F56C657FF}"/>
              </a:ext>
            </a:extLst>
          </p:cNvPr>
          <p:cNvSpPr txBox="1"/>
          <p:nvPr/>
        </p:nvSpPr>
        <p:spPr>
          <a:xfrm>
            <a:off x="3985146" y="2122227"/>
            <a:ext cx="7165073" cy="2308324"/>
          </a:xfrm>
          <a:prstGeom prst="rect">
            <a:avLst/>
          </a:prstGeom>
          <a:noFill/>
        </p:spPr>
        <p:txBody>
          <a:bodyPr wrap="square">
            <a:spAutoFit/>
          </a:bodyPr>
          <a:lstStyle/>
          <a:p>
            <a:r>
              <a:rPr lang="en-US" sz="1600" dirty="0">
                <a:latin typeface="Lato" panose="020F0502020204030203" pitchFamily="34" charset="0"/>
                <a:ea typeface="+mn-lt"/>
                <a:cs typeface="+mn-lt"/>
              </a:rPr>
              <a:t>Filing and payment are required to be submitted monthly by the 20th of the month for the previous month's volume. The tax calculates to be $0.35 for every $100 financed.</a:t>
            </a:r>
          </a:p>
          <a:p>
            <a:endParaRPr lang="en-US" sz="1600" dirty="0">
              <a:latin typeface="Lato" panose="020F0502020204030203" pitchFamily="34" charset="0"/>
              <a:ea typeface="+mn-lt"/>
              <a:cs typeface="+mn-lt"/>
            </a:endParaRPr>
          </a:p>
          <a:p>
            <a:r>
              <a:rPr lang="en-US" sz="1600" dirty="0">
                <a:latin typeface="Lato" panose="020F0502020204030203" pitchFamily="34" charset="0"/>
                <a:ea typeface="+mn-lt"/>
                <a:cs typeface="+mn-lt"/>
              </a:rPr>
              <a:t>Businesses or individuals that average five (5) or more taxable transactions per month must register to report and pay documentary stamp tax. </a:t>
            </a:r>
          </a:p>
          <a:p>
            <a:endParaRPr lang="en-US" sz="1600" dirty="0">
              <a:latin typeface="Lato" panose="020F0502020204030203" pitchFamily="34" charset="0"/>
              <a:cs typeface="Calibri"/>
            </a:endParaRPr>
          </a:p>
          <a:p>
            <a:r>
              <a:rPr lang="en-US" sz="1600" b="1" dirty="0">
                <a:solidFill>
                  <a:srgbClr val="0145F1"/>
                </a:solidFill>
                <a:latin typeface="Lato" panose="020F0502020204030203" pitchFamily="34" charset="0"/>
                <a:ea typeface="+mn-lt"/>
                <a:cs typeface="+mn-lt"/>
              </a:rPr>
              <a:t>The reporting necessary to file will automatically be sent on the 1st of each month for the preceding month's fee volume. </a:t>
            </a:r>
            <a:endParaRPr lang="en-US" sz="1600" b="1" dirty="0">
              <a:solidFill>
                <a:srgbClr val="0145F1"/>
              </a:solidFill>
              <a:latin typeface="Lato" panose="020F0502020204030203" pitchFamily="34" charset="0"/>
            </a:endParaRPr>
          </a:p>
        </p:txBody>
      </p:sp>
    </p:spTree>
    <p:extLst>
      <p:ext uri="{BB962C8B-B14F-4D97-AF65-F5344CB8AC3E}">
        <p14:creationId xmlns:p14="http://schemas.microsoft.com/office/powerpoint/2010/main" val="22276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ED15DE3D-94FA-27BF-C360-F20ECE955707}"/>
              </a:ext>
            </a:extLst>
          </p:cNvPr>
          <p:cNvSpPr>
            <a:spLocks noGrp="1"/>
          </p:cNvSpPr>
          <p:nvPr>
            <p:ph type="body" sz="quarter" idx="13"/>
          </p:nvPr>
        </p:nvSpPr>
        <p:spPr/>
        <p:txBody>
          <a:bodyPr/>
          <a:lstStyle/>
          <a:p>
            <a:r>
              <a:rPr lang="en-US" dirty="0"/>
              <a:t>UCCC Registration</a:t>
            </a:r>
          </a:p>
        </p:txBody>
      </p:sp>
      <p:sp>
        <p:nvSpPr>
          <p:cNvPr id="3" name="Zástupný symbol pro číslo snímku 2">
            <a:extLst>
              <a:ext uri="{FF2B5EF4-FFF2-40B4-BE49-F238E27FC236}">
                <a16:creationId xmlns:a16="http://schemas.microsoft.com/office/drawing/2014/main" id="{3DA06DAA-A8B6-6774-B3FC-7D6C8FC3178F}"/>
              </a:ext>
            </a:extLst>
          </p:cNvPr>
          <p:cNvSpPr>
            <a:spLocks noGrp="1"/>
          </p:cNvSpPr>
          <p:nvPr>
            <p:ph type="sldNum" sz="quarter" idx="12"/>
          </p:nvPr>
        </p:nvSpPr>
        <p:spPr/>
        <p:txBody>
          <a:bodyPr/>
          <a:lstStyle/>
          <a:p>
            <a:fld id="{42358DB0-1280-8148-876F-161F1D1AD5EA}" type="slidenum">
              <a:rPr lang="en-US" smtClean="0"/>
              <a:pPr/>
              <a:t>3</a:t>
            </a:fld>
            <a:endParaRPr lang="en-US"/>
          </a:p>
        </p:txBody>
      </p:sp>
    </p:spTree>
    <p:extLst>
      <p:ext uri="{BB962C8B-B14F-4D97-AF65-F5344CB8AC3E}">
        <p14:creationId xmlns:p14="http://schemas.microsoft.com/office/powerpoint/2010/main" val="117858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p:txBody>
          <a:bodyPr/>
          <a:lstStyle/>
          <a:p>
            <a:r>
              <a:rPr lang="en-US" dirty="0"/>
              <a:t>What is UCCC?</a:t>
            </a:r>
          </a:p>
        </p:txBody>
      </p:sp>
      <p:sp>
        <p:nvSpPr>
          <p:cNvPr id="5" name="Zástupný symbol pro číslo snímku 4">
            <a:extLst>
              <a:ext uri="{FF2B5EF4-FFF2-40B4-BE49-F238E27FC236}">
                <a16:creationId xmlns:a16="http://schemas.microsoft.com/office/drawing/2014/main" id="{6E11699B-3752-597E-FB76-4FB4C035EAE0}"/>
              </a:ext>
            </a:extLst>
          </p:cNvPr>
          <p:cNvSpPr>
            <a:spLocks noGrp="1"/>
          </p:cNvSpPr>
          <p:nvPr>
            <p:ph type="sldNum" sz="quarter" idx="12"/>
          </p:nvPr>
        </p:nvSpPr>
        <p:spPr/>
        <p:txBody>
          <a:bodyPr/>
          <a:lstStyle/>
          <a:p>
            <a:fld id="{42358DB0-1280-8148-876F-161F1D1AD5EA}" type="slidenum">
              <a:rPr lang="en-US" smtClean="0"/>
              <a:pPr/>
              <a:t>4</a:t>
            </a:fld>
            <a:endParaRPr lang="en-US"/>
          </a:p>
        </p:txBody>
      </p:sp>
      <p:sp>
        <p:nvSpPr>
          <p:cNvPr id="11" name="TextBox 10">
            <a:extLst>
              <a:ext uri="{FF2B5EF4-FFF2-40B4-BE49-F238E27FC236}">
                <a16:creationId xmlns:a16="http://schemas.microsoft.com/office/drawing/2014/main" id="{37B0D9FC-5972-5105-2BCE-1BB0796644ED}"/>
              </a:ext>
            </a:extLst>
          </p:cNvPr>
          <p:cNvSpPr txBox="1"/>
          <p:nvPr/>
        </p:nvSpPr>
        <p:spPr>
          <a:xfrm>
            <a:off x="3780429" y="1891944"/>
            <a:ext cx="7752757" cy="2398221"/>
          </a:xfrm>
          <a:prstGeom prst="rect">
            <a:avLst/>
          </a:prstGeom>
          <a:noFill/>
        </p:spPr>
        <p:txBody>
          <a:bodyPr wrap="square">
            <a:spAutoFit/>
          </a:bodyPr>
          <a:lstStyle/>
          <a:p>
            <a:pPr>
              <a:lnSpc>
                <a:spcPct val="150000"/>
              </a:lnSpc>
            </a:pPr>
            <a:r>
              <a:rPr lang="en-US" b="1" dirty="0">
                <a:latin typeface="Lato" panose="020F0502020204030203" pitchFamily="34" charset="0"/>
                <a:ea typeface="Circular Book" panose="02000503000000020003" pitchFamily="2" charset="77"/>
              </a:rPr>
              <a:t>What is the Uniform Consumer Credit Code (UCCC)? </a:t>
            </a:r>
            <a:r>
              <a:rPr lang="en-US" b="1" dirty="0">
                <a:latin typeface="Lato" panose="020F0502020204030203" pitchFamily="34" charset="0"/>
                <a:ea typeface="+mn-lt"/>
                <a:cs typeface="+mn-lt"/>
              </a:rPr>
              <a:t> </a:t>
            </a:r>
          </a:p>
          <a:p>
            <a:pPr>
              <a:lnSpc>
                <a:spcPct val="150000"/>
              </a:lnSpc>
            </a:pPr>
            <a:endParaRPr lang="en-US" b="1" dirty="0">
              <a:solidFill>
                <a:srgbClr val="0055B8"/>
              </a:solidFill>
              <a:latin typeface="Lato" panose="020F0502020204030203" pitchFamily="34" charset="0"/>
              <a:ea typeface="+mn-lt"/>
              <a:cs typeface="+mn-lt"/>
            </a:endParaRPr>
          </a:p>
          <a:p>
            <a:pPr>
              <a:lnSpc>
                <a:spcPct val="150000"/>
              </a:lnSpc>
            </a:pPr>
            <a:r>
              <a:rPr lang="en-US" sz="1600" dirty="0">
                <a:solidFill>
                  <a:srgbClr val="323E48"/>
                </a:solidFill>
                <a:latin typeface="Lato" panose="020F0502020204030203" pitchFamily="34" charset="0"/>
                <a:ea typeface="+mn-lt"/>
                <a:cs typeface="+mn-lt"/>
              </a:rPr>
              <a:t>The UCCC is</a:t>
            </a:r>
            <a:r>
              <a:rPr lang="en-US" sz="1600" b="1" dirty="0">
                <a:solidFill>
                  <a:srgbClr val="323E48"/>
                </a:solidFill>
                <a:latin typeface="Lato" panose="020F0502020204030203" pitchFamily="34" charset="0"/>
                <a:ea typeface="+mn-lt"/>
                <a:cs typeface="+mn-lt"/>
              </a:rPr>
              <a:t> </a:t>
            </a:r>
            <a:r>
              <a:rPr lang="en-US" sz="1600" dirty="0">
                <a:latin typeface="Lato" panose="020F0502020204030203" pitchFamily="34" charset="0"/>
                <a:ea typeface="+mn-lt"/>
                <a:cs typeface="+mn-lt"/>
              </a:rPr>
              <a:t>a code of conduct that governs consumer credit transactions. It provides guidelines for laws related to the purchase and use of all types of credit products from mortgages to credit cards. It is intended to protect consumers who use credit from fraud and misinformation.</a:t>
            </a:r>
            <a:endParaRPr lang="en-US" sz="1600" dirty="0">
              <a:solidFill>
                <a:srgbClr val="7B868C"/>
              </a:solidFill>
              <a:latin typeface="Lato" panose="020F0502020204030203" pitchFamily="34" charset="0"/>
              <a:ea typeface="Circular Book" panose="02000503000000020003" pitchFamily="2" charset="77"/>
            </a:endParaRPr>
          </a:p>
        </p:txBody>
      </p:sp>
    </p:spTree>
    <p:extLst>
      <p:ext uri="{BB962C8B-B14F-4D97-AF65-F5344CB8AC3E}">
        <p14:creationId xmlns:p14="http://schemas.microsoft.com/office/powerpoint/2010/main" val="7760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p:txBody>
          <a:bodyPr/>
          <a:lstStyle/>
          <a:p>
            <a:r>
              <a:rPr lang="en-US" dirty="0"/>
              <a:t>What is UCCC?</a:t>
            </a:r>
          </a:p>
        </p:txBody>
      </p:sp>
      <p:sp>
        <p:nvSpPr>
          <p:cNvPr id="5" name="Zástupný symbol pro číslo snímku 4">
            <a:extLst>
              <a:ext uri="{FF2B5EF4-FFF2-40B4-BE49-F238E27FC236}">
                <a16:creationId xmlns:a16="http://schemas.microsoft.com/office/drawing/2014/main" id="{6E11699B-3752-597E-FB76-4FB4C035EAE0}"/>
              </a:ext>
            </a:extLst>
          </p:cNvPr>
          <p:cNvSpPr>
            <a:spLocks noGrp="1"/>
          </p:cNvSpPr>
          <p:nvPr>
            <p:ph type="sldNum" sz="quarter" idx="12"/>
          </p:nvPr>
        </p:nvSpPr>
        <p:spPr/>
        <p:txBody>
          <a:bodyPr/>
          <a:lstStyle/>
          <a:p>
            <a:fld id="{42358DB0-1280-8148-876F-161F1D1AD5EA}" type="slidenum">
              <a:rPr lang="en-US" smtClean="0"/>
              <a:pPr/>
              <a:t>5</a:t>
            </a:fld>
            <a:endParaRPr lang="en-US"/>
          </a:p>
        </p:txBody>
      </p:sp>
      <p:sp>
        <p:nvSpPr>
          <p:cNvPr id="11" name="TextBox 10">
            <a:extLst>
              <a:ext uri="{FF2B5EF4-FFF2-40B4-BE49-F238E27FC236}">
                <a16:creationId xmlns:a16="http://schemas.microsoft.com/office/drawing/2014/main" id="{37B0D9FC-5972-5105-2BCE-1BB0796644ED}"/>
              </a:ext>
            </a:extLst>
          </p:cNvPr>
          <p:cNvSpPr txBox="1"/>
          <p:nvPr/>
        </p:nvSpPr>
        <p:spPr>
          <a:xfrm>
            <a:off x="3726221" y="904116"/>
            <a:ext cx="7598614" cy="2400657"/>
          </a:xfrm>
          <a:prstGeom prst="rect">
            <a:avLst/>
          </a:prstGeom>
          <a:noFill/>
        </p:spPr>
        <p:txBody>
          <a:bodyPr wrap="square">
            <a:spAutoFit/>
          </a:bodyPr>
          <a:lstStyle/>
          <a:p>
            <a:pPr algn="ctr">
              <a:lnSpc>
                <a:spcPct val="150000"/>
              </a:lnSpc>
            </a:pPr>
            <a:r>
              <a:rPr lang="en-US" b="1" dirty="0">
                <a:latin typeface="Lato" panose="020F0502020204030203" pitchFamily="34" charset="0"/>
              </a:rPr>
              <a:t>Why is UCCC Registration Not Required by Other Financing Companies?</a:t>
            </a:r>
          </a:p>
          <a:p>
            <a:pPr>
              <a:lnSpc>
                <a:spcPct val="150000"/>
              </a:lnSpc>
            </a:pPr>
            <a:endParaRPr lang="en-US" b="1" dirty="0">
              <a:solidFill>
                <a:srgbClr val="0055B8"/>
              </a:solidFill>
              <a:latin typeface="Lato" panose="020F0502020204030203" pitchFamily="34" charset="0"/>
              <a:ea typeface="+mn-lt"/>
              <a:cs typeface="+mn-lt"/>
            </a:endParaRPr>
          </a:p>
          <a:p>
            <a:r>
              <a:rPr lang="en-US" sz="1600" dirty="0">
                <a:latin typeface="Lato" panose="020F0502020204030203" pitchFamily="34" charset="0"/>
                <a:ea typeface="+mn-lt"/>
                <a:cs typeface="+mn-lt"/>
              </a:rPr>
              <a:t>HFD is a platform that allows healthcare provides to originate credit-sale contracts with their patients so that they can pay in installments. Credit-sale contracts are regulated through the </a:t>
            </a:r>
            <a:r>
              <a:rPr lang="en-US" sz="1600" b="1" dirty="0">
                <a:latin typeface="Lato" panose="020F0502020204030203" pitchFamily="34" charset="0"/>
                <a:ea typeface="+mn-lt"/>
                <a:cs typeface="+mn-lt"/>
              </a:rPr>
              <a:t>Retail Installment Sales Act (RISA)</a:t>
            </a:r>
            <a:r>
              <a:rPr lang="en-US" sz="1600" dirty="0">
                <a:latin typeface="Lato" panose="020F0502020204030203" pitchFamily="34" charset="0"/>
                <a:ea typeface="+mn-lt"/>
                <a:cs typeface="+mn-lt"/>
              </a:rPr>
              <a:t> and the </a:t>
            </a:r>
            <a:r>
              <a:rPr lang="en-US" sz="1600" b="1" dirty="0">
                <a:latin typeface="Lato" panose="020F0502020204030203" pitchFamily="34" charset="0"/>
                <a:ea typeface="+mn-lt"/>
                <a:cs typeface="+mn-lt"/>
              </a:rPr>
              <a:t>Uniform Consumer Credit Code (UCCC)</a:t>
            </a:r>
            <a:r>
              <a:rPr lang="en-US" sz="1600" dirty="0">
                <a:latin typeface="Lato" panose="020F0502020204030203" pitchFamily="34" charset="0"/>
                <a:ea typeface="+mn-lt"/>
                <a:cs typeface="+mn-lt"/>
              </a:rPr>
              <a:t> on a state-by-state basis. Most major financing companies operate differently. Instead, they extend credit directly to patients. The benefits of this cutting-edge model are as follows: </a:t>
            </a:r>
            <a:endParaRPr lang="en-US" sz="1600" dirty="0">
              <a:latin typeface="Lato" panose="020F0502020204030203" pitchFamily="34" charset="0"/>
              <a:cs typeface="Calibri"/>
            </a:endParaRPr>
          </a:p>
        </p:txBody>
      </p:sp>
      <p:graphicFrame>
        <p:nvGraphicFramePr>
          <p:cNvPr id="3" name="Table 2">
            <a:extLst>
              <a:ext uri="{FF2B5EF4-FFF2-40B4-BE49-F238E27FC236}">
                <a16:creationId xmlns:a16="http://schemas.microsoft.com/office/drawing/2014/main" id="{FE4AFF15-107B-E101-78DD-7A595767D85D}"/>
              </a:ext>
            </a:extLst>
          </p:cNvPr>
          <p:cNvGraphicFramePr>
            <a:graphicFrameLocks noGrp="1"/>
          </p:cNvGraphicFramePr>
          <p:nvPr>
            <p:extLst>
              <p:ext uri="{D42A27DB-BD31-4B8C-83A1-F6EECF244321}">
                <p14:modId xmlns:p14="http://schemas.microsoft.com/office/powerpoint/2010/main" val="1854745875"/>
              </p:ext>
            </p:extLst>
          </p:nvPr>
        </p:nvGraphicFramePr>
        <p:xfrm>
          <a:off x="3726221" y="3553228"/>
          <a:ext cx="6820692" cy="2180728"/>
        </p:xfrm>
        <a:graphic>
          <a:graphicData uri="http://schemas.openxmlformats.org/drawingml/2006/table">
            <a:tbl>
              <a:tblPr firstRow="1" bandRow="1">
                <a:tableStyleId>{5C22544A-7EE6-4342-B048-85BDC9FD1C3A}</a:tableStyleId>
              </a:tblPr>
              <a:tblGrid>
                <a:gridCol w="6820692">
                  <a:extLst>
                    <a:ext uri="{9D8B030D-6E8A-4147-A177-3AD203B41FA5}">
                      <a16:colId xmlns:a16="http://schemas.microsoft.com/office/drawing/2014/main" val="2569730641"/>
                    </a:ext>
                  </a:extLst>
                </a:gridCol>
              </a:tblGrid>
              <a:tr h="724604">
                <a:tc>
                  <a:txBody>
                    <a:bodyPr/>
                    <a:lstStyle/>
                    <a:p>
                      <a:pPr marL="0" indent="0">
                        <a:buFont typeface="Arial"/>
                        <a:buNone/>
                      </a:pPr>
                      <a:r>
                        <a:rPr lang="en-US" sz="1400" b="0" dirty="0">
                          <a:solidFill>
                            <a:schemeClr val="tx1">
                              <a:lumMod val="95000"/>
                              <a:lumOff val="5000"/>
                            </a:schemeClr>
                          </a:solidFill>
                          <a:latin typeface="Lato" panose="020F0502020204030203" pitchFamily="34" charset="0"/>
                          <a:ea typeface="+mn-lt"/>
                          <a:cs typeface="+mn-lt"/>
                        </a:rPr>
                        <a:t>Credit sale contracts allow patients to pay their installments with credit cards.</a:t>
                      </a:r>
                      <a:endParaRPr lang="en-US" sz="1400" b="0" dirty="0">
                        <a:solidFill>
                          <a:schemeClr val="tx1">
                            <a:lumMod val="95000"/>
                            <a:lumOff val="5000"/>
                          </a:schemeClr>
                        </a:solidFill>
                        <a:latin typeface="Lato" panose="020F0502020204030203" pitchFamily="34" charset="0"/>
                        <a:cs typeface="Calibri"/>
                      </a:endParaRP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2131605"/>
                  </a:ext>
                </a:extLst>
              </a:tr>
              <a:tr h="724604">
                <a:tc>
                  <a:txBody>
                    <a:bodyPr/>
                    <a:lstStyle/>
                    <a:p>
                      <a:pPr marL="0" indent="0">
                        <a:buFont typeface="Arial"/>
                        <a:buNone/>
                      </a:pPr>
                      <a:r>
                        <a:rPr lang="en-US" sz="1400" dirty="0">
                          <a:latin typeface="Lato" panose="020F0502020204030203" pitchFamily="34" charset="0"/>
                          <a:ea typeface="+mn-lt"/>
                          <a:cs typeface="+mn-lt"/>
                        </a:rPr>
                        <a:t>Consumers don't have to sign a contract with anyone but their healthcare provider.</a:t>
                      </a:r>
                      <a:endParaRPr lang="en-US" sz="1400" dirty="0">
                        <a:latin typeface="Lato" panose="020F0502020204030203" pitchFamily="34" charset="0"/>
                        <a:cs typeface="Calibri"/>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9493302"/>
                  </a:ext>
                </a:extLst>
              </a:tr>
              <a:tr h="724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Lato" panose="020F0502020204030203" pitchFamily="34" charset="0"/>
                          <a:ea typeface="+mn-lt"/>
                          <a:cs typeface="+mn-lt"/>
                        </a:rPr>
                        <a:t>The healthcare provider maintains the ability to sell it's credit-sale contracts for a fee, or keep them and earn the interest. This heightens flexibility for the healthcare provider and keeps the control in their hands.</a:t>
                      </a:r>
                      <a:endParaRPr lang="en-US" sz="1400" dirty="0">
                        <a:latin typeface="Lato" panose="020F0502020204030203" pitchFamily="34" charset="0"/>
                        <a:cs typeface="Calibri"/>
                      </a:endParaRPr>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770410317"/>
                  </a:ext>
                </a:extLst>
              </a:tr>
            </a:tbl>
          </a:graphicData>
        </a:graphic>
      </p:graphicFrame>
    </p:spTree>
    <p:extLst>
      <p:ext uri="{BB962C8B-B14F-4D97-AF65-F5344CB8AC3E}">
        <p14:creationId xmlns:p14="http://schemas.microsoft.com/office/powerpoint/2010/main" val="134205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756841" cy="2235489"/>
          </a:xfrm>
        </p:spPr>
        <p:txBody>
          <a:bodyPr/>
          <a:lstStyle/>
          <a:p>
            <a:r>
              <a:rPr lang="en-US" dirty="0"/>
              <a:t>Who is Required to Register?</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6</a:t>
            </a:fld>
            <a:endParaRPr lang="en-US"/>
          </a:p>
        </p:txBody>
      </p:sp>
      <p:sp>
        <p:nvSpPr>
          <p:cNvPr id="8" name="TextBox 7">
            <a:extLst>
              <a:ext uri="{FF2B5EF4-FFF2-40B4-BE49-F238E27FC236}">
                <a16:creationId xmlns:a16="http://schemas.microsoft.com/office/drawing/2014/main" id="{D5FA8B95-2297-98B3-5CC0-49D7F9B63C30}"/>
              </a:ext>
            </a:extLst>
          </p:cNvPr>
          <p:cNvSpPr txBox="1">
            <a:spLocks/>
          </p:cNvSpPr>
          <p:nvPr/>
        </p:nvSpPr>
        <p:spPr>
          <a:xfrm>
            <a:off x="4009729" y="828476"/>
            <a:ext cx="7315106" cy="1459310"/>
          </a:xfrm>
          <a:prstGeom prst="rect">
            <a:avLst/>
          </a:prstGeom>
          <a:noFill/>
        </p:spPr>
        <p:txBody>
          <a:bodyPr wrap="square" lIns="91440" tIns="45720" rIns="91440" bIns="45720" rtlCol="0" anchor="t">
            <a:spAutoFit/>
          </a:bodyPr>
          <a:lstStyle/>
          <a:p>
            <a:pPr>
              <a:lnSpc>
                <a:spcPct val="150000"/>
              </a:lnSpc>
            </a:pPr>
            <a:r>
              <a:rPr lang="en-US" b="1" dirty="0">
                <a:latin typeface="Lato" panose="020F0502020204030203" pitchFamily="34" charset="0"/>
              </a:rPr>
              <a:t>Is My Practice Required to File?</a:t>
            </a:r>
          </a:p>
          <a:p>
            <a:r>
              <a:rPr lang="en-US" sz="1600" dirty="0">
                <a:latin typeface="Lato" panose="020F0502020204030203" pitchFamily="34" charset="0"/>
                <a:ea typeface="+mn-lt"/>
                <a:cs typeface="+mn-lt"/>
              </a:rPr>
              <a:t>Healthcare providers operating in the states listed below are required to file.</a:t>
            </a:r>
          </a:p>
          <a:p>
            <a:pPr>
              <a:lnSpc>
                <a:spcPct val="150000"/>
              </a:lnSpc>
            </a:pPr>
            <a:endParaRPr lang="en-US" b="1" dirty="0">
              <a:solidFill>
                <a:srgbClr val="0055B8"/>
              </a:solidFill>
              <a:latin typeface="Circular Book"/>
              <a:cs typeface="Calibri"/>
            </a:endParaRPr>
          </a:p>
          <a:p>
            <a:pPr>
              <a:lnSpc>
                <a:spcPct val="150000"/>
              </a:lnSpc>
            </a:pPr>
            <a:endParaRPr lang="en-US" sz="1400" dirty="0">
              <a:cs typeface="Calibri"/>
            </a:endParaRPr>
          </a:p>
        </p:txBody>
      </p:sp>
      <p:graphicFrame>
        <p:nvGraphicFramePr>
          <p:cNvPr id="11" name="Table 10">
            <a:extLst>
              <a:ext uri="{FF2B5EF4-FFF2-40B4-BE49-F238E27FC236}">
                <a16:creationId xmlns:a16="http://schemas.microsoft.com/office/drawing/2014/main" id="{0D47DC49-683A-DBD6-B95B-3AC53DF261D5}"/>
              </a:ext>
            </a:extLst>
          </p:cNvPr>
          <p:cNvGraphicFramePr>
            <a:graphicFrameLocks noGrp="1"/>
          </p:cNvGraphicFramePr>
          <p:nvPr>
            <p:extLst>
              <p:ext uri="{D42A27DB-BD31-4B8C-83A1-F6EECF244321}">
                <p14:modId xmlns:p14="http://schemas.microsoft.com/office/powerpoint/2010/main" val="1771811626"/>
              </p:ext>
            </p:extLst>
          </p:nvPr>
        </p:nvGraphicFramePr>
        <p:xfrm>
          <a:off x="5313240" y="1883860"/>
          <a:ext cx="4695630" cy="2453640"/>
        </p:xfrm>
        <a:graphic>
          <a:graphicData uri="http://schemas.openxmlformats.org/drawingml/2006/table">
            <a:tbl>
              <a:tblPr firstRow="1" bandRow="1">
                <a:tableStyleId>{08FB837D-C827-4EFA-A057-4D05807E0F7C}</a:tableStyleId>
              </a:tblPr>
              <a:tblGrid>
                <a:gridCol w="2347815">
                  <a:extLst>
                    <a:ext uri="{9D8B030D-6E8A-4147-A177-3AD203B41FA5}">
                      <a16:colId xmlns:a16="http://schemas.microsoft.com/office/drawing/2014/main" val="604823408"/>
                    </a:ext>
                  </a:extLst>
                </a:gridCol>
                <a:gridCol w="2347815">
                  <a:extLst>
                    <a:ext uri="{9D8B030D-6E8A-4147-A177-3AD203B41FA5}">
                      <a16:colId xmlns:a16="http://schemas.microsoft.com/office/drawing/2014/main" val="4041235339"/>
                    </a:ext>
                  </a:extLst>
                </a:gridCol>
              </a:tblGrid>
              <a:tr h="243893">
                <a:tc>
                  <a:txBody>
                    <a:bodyPr/>
                    <a:lstStyle/>
                    <a:p>
                      <a:r>
                        <a:rPr lang="en-US" b="0" dirty="0">
                          <a:solidFill>
                            <a:schemeClr val="tx1"/>
                          </a:solidFill>
                          <a:effectLst/>
                        </a:rPr>
                        <a:t>Colorado</a:t>
                      </a:r>
                      <a:endParaRPr lang="en-US" b="0" dirty="0">
                        <a:solidFill>
                          <a:schemeClr val="tx1"/>
                        </a:solidFill>
                        <a:effectLst/>
                        <a:latin typeface="Lato" panose="020F0502020204030203" pitchFamily="34" charset="0"/>
                      </a:endParaRPr>
                    </a:p>
                  </a:txBody>
                  <a:tcPr marL="38100" marR="38100" marT="38100" marB="38100" anchor="ctr">
                    <a:lnB w="12700" cap="flat" cmpd="sng" algn="ctr">
                      <a:solidFill>
                        <a:schemeClr val="tx1"/>
                      </a:solidFill>
                      <a:prstDash val="solid"/>
                      <a:round/>
                      <a:headEnd type="none" w="med" len="med"/>
                      <a:tailEnd type="none" w="med" len="med"/>
                    </a:lnB>
                  </a:tcPr>
                </a:tc>
                <a:tc>
                  <a:txBody>
                    <a:bodyPr/>
                    <a:lstStyle/>
                    <a:p>
                      <a:r>
                        <a:rPr lang="en-US" b="0" dirty="0">
                          <a:solidFill>
                            <a:schemeClr val="tx1"/>
                          </a:solidFill>
                          <a:effectLst/>
                        </a:rPr>
                        <a:t>Oklahoma</a:t>
                      </a:r>
                      <a:endParaRPr lang="en-US" b="0" dirty="0">
                        <a:solidFill>
                          <a:schemeClr val="tx1"/>
                        </a:solidFill>
                        <a:effectLst/>
                        <a:latin typeface="Lato" panose="020F0502020204030203" pitchFamily="34" charset="0"/>
                      </a:endParaRPr>
                    </a:p>
                  </a:txBody>
                  <a:tcPr marL="38100" marR="38100" marT="38100" marB="381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466852"/>
                  </a:ext>
                </a:extLst>
              </a:tr>
              <a:tr h="243893">
                <a:tc>
                  <a:txBody>
                    <a:bodyPr/>
                    <a:lstStyle/>
                    <a:p>
                      <a:r>
                        <a:rPr lang="en-US" dirty="0">
                          <a:effectLst/>
                        </a:rPr>
                        <a:t>District of Columbia</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effectLst/>
                        </a:rPr>
                        <a:t>South Carolina</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701946"/>
                  </a:ext>
                </a:extLst>
              </a:tr>
              <a:tr h="334605">
                <a:tc>
                  <a:txBody>
                    <a:bodyPr/>
                    <a:lstStyle/>
                    <a:p>
                      <a:r>
                        <a:rPr lang="en-US" dirty="0">
                          <a:effectLst/>
                        </a:rPr>
                        <a:t>Indiana</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effectLst/>
                        </a:rPr>
                        <a:t>Texas</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848043"/>
                  </a:ext>
                </a:extLst>
              </a:tr>
              <a:tr h="243893">
                <a:tc>
                  <a:txBody>
                    <a:bodyPr/>
                    <a:lstStyle/>
                    <a:p>
                      <a:r>
                        <a:rPr lang="en-US" dirty="0">
                          <a:effectLst/>
                        </a:rPr>
                        <a:t>Iowa</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effectLst/>
                        </a:rPr>
                        <a:t>Utah</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012422"/>
                  </a:ext>
                </a:extLst>
              </a:tr>
              <a:tr h="243893">
                <a:tc>
                  <a:txBody>
                    <a:bodyPr/>
                    <a:lstStyle/>
                    <a:p>
                      <a:r>
                        <a:rPr lang="en-US" dirty="0">
                          <a:effectLst/>
                        </a:rPr>
                        <a:t>Kansas</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effectLst/>
                        </a:rPr>
                        <a:t>West Virginia</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194133"/>
                  </a:ext>
                </a:extLst>
              </a:tr>
              <a:tr h="243893">
                <a:tc>
                  <a:txBody>
                    <a:bodyPr/>
                    <a:lstStyle/>
                    <a:p>
                      <a:r>
                        <a:rPr lang="en-US" dirty="0">
                          <a:effectLst/>
                        </a:rPr>
                        <a:t>Louisiana</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effectLst/>
                        </a:rPr>
                        <a:t>Wisconsin</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222927"/>
                  </a:ext>
                </a:extLst>
              </a:tr>
              <a:tr h="243893">
                <a:tc>
                  <a:txBody>
                    <a:bodyPr/>
                    <a:lstStyle/>
                    <a:p>
                      <a:r>
                        <a:rPr lang="en-US" dirty="0">
                          <a:effectLst/>
                        </a:rPr>
                        <a:t>Maine</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tcPr>
                </a:tc>
                <a:tc>
                  <a:txBody>
                    <a:bodyPr/>
                    <a:lstStyle/>
                    <a:p>
                      <a:r>
                        <a:rPr lang="en-US" dirty="0">
                          <a:effectLst/>
                        </a:rPr>
                        <a:t>Wyoming</a:t>
                      </a:r>
                      <a:endParaRPr lang="en-US" dirty="0">
                        <a:effectLst/>
                        <a:latin typeface="Lato" panose="020F0502020204030203" pitchFamily="34" charset="0"/>
                      </a:endParaRPr>
                    </a:p>
                  </a:txBody>
                  <a:tcPr marL="38100" marR="38100" marT="38100" marB="381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30848768"/>
                  </a:ext>
                </a:extLst>
              </a:tr>
            </a:tbl>
          </a:graphicData>
        </a:graphic>
      </p:graphicFrame>
      <p:sp>
        <p:nvSpPr>
          <p:cNvPr id="12" name="TextBox 11">
            <a:extLst>
              <a:ext uri="{FF2B5EF4-FFF2-40B4-BE49-F238E27FC236}">
                <a16:creationId xmlns:a16="http://schemas.microsoft.com/office/drawing/2014/main" id="{72C426FB-F3B6-FBCD-F336-3965F960F6EC}"/>
              </a:ext>
            </a:extLst>
          </p:cNvPr>
          <p:cNvSpPr txBox="1"/>
          <p:nvPr/>
        </p:nvSpPr>
        <p:spPr>
          <a:xfrm>
            <a:off x="4051866" y="4678694"/>
            <a:ext cx="72183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Lato" panose="020F0502020204030203" pitchFamily="34" charset="0"/>
              </a:rPr>
              <a:t>A separate registration is required</a:t>
            </a:r>
            <a:r>
              <a:rPr lang="en-US" sz="1600" dirty="0">
                <a:latin typeface="Lato" panose="020F0502020204030203" pitchFamily="34" charset="0"/>
              </a:rPr>
              <a:t> for each state in which Retail Installment Agreements are being originated. Separate registration may also be required for each location if there are multiple practice locations in a given state.</a:t>
            </a:r>
            <a:endParaRPr lang="en-US" sz="1600" dirty="0">
              <a:latin typeface="Lato" panose="020F0502020204030203" pitchFamily="34" charset="0"/>
              <a:cs typeface="Calibri"/>
            </a:endParaRPr>
          </a:p>
        </p:txBody>
      </p:sp>
    </p:spTree>
    <p:extLst>
      <p:ext uri="{BB962C8B-B14F-4D97-AF65-F5344CB8AC3E}">
        <p14:creationId xmlns:p14="http://schemas.microsoft.com/office/powerpoint/2010/main" val="142140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hidden="1">
            <a:extLst>
              <a:ext uri="{FF2B5EF4-FFF2-40B4-BE49-F238E27FC236}">
                <a16:creationId xmlns:a16="http://schemas.microsoft.com/office/drawing/2014/main" id="{A382B38F-0880-9CBE-D3CF-F12DFEFB9EDD}"/>
              </a:ext>
            </a:extLst>
          </p:cNvPr>
          <p:cNvSpPr>
            <a:spLocks noGrp="1" noRot="1" noMove="1" noResize="1" noEditPoints="1" noAdjustHandles="1" noChangeArrowheads="1" noChangeShapeType="1"/>
          </p:cNvSpPr>
          <p:nvPr/>
        </p:nvSpPr>
        <p:spPr>
          <a:xfrm>
            <a:off x="2640330" y="0"/>
            <a:ext cx="1143000" cy="6858000"/>
          </a:xfrm>
          <a:prstGeom prst="rect">
            <a:avLst/>
          </a:prstGeom>
          <a:solidFill>
            <a:srgbClr val="00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wearing headphones&#10;&#10;Description automatically generated with medium confidence" hidden="1">
            <a:extLst>
              <a:ext uri="{FF2B5EF4-FFF2-40B4-BE49-F238E27FC236}">
                <a16:creationId xmlns:a16="http://schemas.microsoft.com/office/drawing/2014/main" id="{540755FC-10AD-BEDF-D0B2-A66AB1EECE9F}"/>
              </a:ext>
            </a:extLst>
          </p:cNvPr>
          <p:cNvPicPr>
            <a:picLocks noGrp="1" noRot="1" noChangeAspect="1" noMove="1" noResize="1" noEditPoints="1" noAdjustHandles="1" noChangeArrowheads="1" noChangeShapeType="1" noCrop="1"/>
          </p:cNvPicPr>
          <p:nvPr/>
        </p:nvPicPr>
        <p:blipFill rotWithShape="1">
          <a:blip r:embed="rId3">
            <a:alphaModFix amt="35000"/>
            <a:extLst>
              <a:ext uri="{28A0092B-C50C-407E-A947-70E740481C1C}">
                <a14:useLocalDpi xmlns:a14="http://schemas.microsoft.com/office/drawing/2010/main" val="0"/>
              </a:ext>
            </a:extLst>
          </a:blip>
          <a:srcRect/>
          <a:stretch/>
        </p:blipFill>
        <p:spPr>
          <a:xfrm>
            <a:off x="-1" y="-1"/>
            <a:ext cx="3783331" cy="6858000"/>
          </a:xfrm>
          <a:prstGeom prst="rect">
            <a:avLst/>
          </a:prstGeom>
        </p:spPr>
      </p:pic>
      <p:sp>
        <p:nvSpPr>
          <p:cNvPr id="3" name="Text Placeholder 2">
            <a:extLst>
              <a:ext uri="{FF2B5EF4-FFF2-40B4-BE49-F238E27FC236}">
                <a16:creationId xmlns:a16="http://schemas.microsoft.com/office/drawing/2014/main" id="{0B224C7C-0E43-78AD-4C6A-F0ACD73BF5E2}"/>
              </a:ext>
            </a:extLst>
          </p:cNvPr>
          <p:cNvSpPr>
            <a:spLocks noGrp="1"/>
          </p:cNvSpPr>
          <p:nvPr>
            <p:ph type="body" sz="quarter" idx="13"/>
          </p:nvPr>
        </p:nvSpPr>
        <p:spPr>
          <a:xfrm>
            <a:off x="416257" y="633736"/>
            <a:ext cx="2026692" cy="1488491"/>
          </a:xfrm>
        </p:spPr>
        <p:txBody>
          <a:bodyPr lIns="0" tIns="0" rIns="0" bIns="0" anchor="t"/>
          <a:lstStyle/>
          <a:p>
            <a:r>
              <a:rPr lang="en-US" dirty="0">
                <a:latin typeface="Lato Black"/>
                <a:ea typeface="Lato Black"/>
                <a:cs typeface="Lato Black"/>
              </a:rPr>
              <a:t>Who Reports on Volume?</a:t>
            </a:r>
          </a:p>
        </p:txBody>
      </p:sp>
      <p:sp>
        <p:nvSpPr>
          <p:cNvPr id="4" name="TextBox 3">
            <a:extLst>
              <a:ext uri="{FF2B5EF4-FFF2-40B4-BE49-F238E27FC236}">
                <a16:creationId xmlns:a16="http://schemas.microsoft.com/office/drawing/2014/main" id="{BC70C308-896A-15B4-5E0A-B66F56C657FF}"/>
              </a:ext>
            </a:extLst>
          </p:cNvPr>
          <p:cNvSpPr txBox="1"/>
          <p:nvPr/>
        </p:nvSpPr>
        <p:spPr>
          <a:xfrm>
            <a:off x="4080681" y="1374591"/>
            <a:ext cx="7165073" cy="4108817"/>
          </a:xfrm>
          <a:prstGeom prst="rect">
            <a:avLst/>
          </a:prstGeom>
          <a:noFill/>
        </p:spPr>
        <p:txBody>
          <a:bodyPr wrap="square">
            <a:spAutoFit/>
          </a:bodyPr>
          <a:lstStyle/>
          <a:p>
            <a:pPr>
              <a:lnSpc>
                <a:spcPct val="150000"/>
              </a:lnSpc>
            </a:pPr>
            <a:r>
              <a:rPr lang="en-US" b="1" dirty="0">
                <a:latin typeface="Lato" panose="020F0502020204030203" pitchFamily="34" charset="0"/>
              </a:rPr>
              <a:t>Does My Practice Have to Report on Year End Volume?</a:t>
            </a:r>
          </a:p>
          <a:p>
            <a:pPr>
              <a:lnSpc>
                <a:spcPct val="150000"/>
              </a:lnSpc>
            </a:pPr>
            <a:endParaRPr lang="en-US" sz="1600" dirty="0">
              <a:solidFill>
                <a:srgbClr val="0145F1"/>
              </a:solidFill>
              <a:latin typeface="Lato" panose="020F0502020204030203" pitchFamily="34" charset="0"/>
            </a:endParaRPr>
          </a:p>
          <a:p>
            <a:r>
              <a:rPr lang="en-US" sz="1600" dirty="0">
                <a:latin typeface="Lato" panose="020F0502020204030203" pitchFamily="34" charset="0"/>
                <a:ea typeface="+mn-lt"/>
                <a:cs typeface="+mn-lt"/>
              </a:rPr>
              <a:t>Providers utilizing the </a:t>
            </a:r>
            <a:r>
              <a:rPr lang="en-US" sz="1600" b="1" dirty="0">
                <a:latin typeface="Lato" panose="020F0502020204030203" pitchFamily="34" charset="0"/>
                <a:ea typeface="+mn-lt"/>
                <a:cs typeface="+mn-lt"/>
              </a:rPr>
              <a:t>Cash Up Front </a:t>
            </a:r>
            <a:r>
              <a:rPr lang="en-US" sz="1600" dirty="0">
                <a:latin typeface="Lato" panose="020F0502020204030203" pitchFamily="34" charset="0"/>
                <a:ea typeface="+mn-lt"/>
                <a:cs typeface="+mn-lt"/>
              </a:rPr>
              <a:t>funding model are required to pay only the annual notification fee for each state. Some states may also require practices to report on the practices year-end balances of loan volume outstanding or funded. Since the Cash Up Front funding model facilitates the purchasing of loan volume from the practice at the time of origination, most providers will report a year-end balance of $0. The volume fees associated with payment plans originated by the provider will be assumed by the capital partner.</a:t>
            </a:r>
            <a:endParaRPr lang="en-US" sz="1600" dirty="0">
              <a:latin typeface="Lato" panose="020F0502020204030203" pitchFamily="34" charset="0"/>
            </a:endParaRPr>
          </a:p>
          <a:p>
            <a:endParaRPr lang="en-US" sz="1600" dirty="0">
              <a:latin typeface="Lato" panose="020F0502020204030203" pitchFamily="34" charset="0"/>
              <a:ea typeface="+mn-lt"/>
              <a:cs typeface="+mn-lt"/>
            </a:endParaRPr>
          </a:p>
          <a:p>
            <a:r>
              <a:rPr lang="en-US" sz="1600" dirty="0">
                <a:latin typeface="Lato" panose="020F0502020204030203" pitchFamily="34" charset="0"/>
                <a:ea typeface="+mn-lt"/>
                <a:cs typeface="+mn-lt"/>
              </a:rPr>
              <a:t>In states where volume reporting is required, only providers utilizing the </a:t>
            </a:r>
            <a:r>
              <a:rPr lang="en-US" sz="1600" b="1" dirty="0">
                <a:latin typeface="Lato" panose="020F0502020204030203" pitchFamily="34" charset="0"/>
                <a:ea typeface="+mn-lt"/>
                <a:cs typeface="+mn-lt"/>
              </a:rPr>
              <a:t>Cash Over Time</a:t>
            </a:r>
            <a:r>
              <a:rPr lang="en-US" sz="1600" dirty="0">
                <a:latin typeface="Lato" panose="020F0502020204030203" pitchFamily="34" charset="0"/>
                <a:ea typeface="+mn-lt"/>
                <a:cs typeface="+mn-lt"/>
              </a:rPr>
              <a:t> funding model are required to report and pay on year-end balances, in addition to the annual notification fee.</a:t>
            </a:r>
            <a:endParaRPr lang="en-US" sz="1600" dirty="0">
              <a:latin typeface="Lato" panose="020F0502020204030203" pitchFamily="34" charset="0"/>
            </a:endParaRPr>
          </a:p>
          <a:p>
            <a:endParaRPr lang="en-US" dirty="0">
              <a:cs typeface="Calibri"/>
            </a:endParaRPr>
          </a:p>
        </p:txBody>
      </p:sp>
    </p:spTree>
    <p:extLst>
      <p:ext uri="{BB962C8B-B14F-4D97-AF65-F5344CB8AC3E}">
        <p14:creationId xmlns:p14="http://schemas.microsoft.com/office/powerpoint/2010/main" val="47664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p:txBody>
          <a:bodyPr/>
          <a:lstStyle/>
          <a:p>
            <a:r>
              <a:rPr lang="en-US" dirty="0"/>
              <a:t>State by State Guide</a:t>
            </a:r>
          </a:p>
        </p:txBody>
      </p:sp>
      <p:sp>
        <p:nvSpPr>
          <p:cNvPr id="5" name="Zástupný symbol pro číslo snímku 4">
            <a:extLst>
              <a:ext uri="{FF2B5EF4-FFF2-40B4-BE49-F238E27FC236}">
                <a16:creationId xmlns:a16="http://schemas.microsoft.com/office/drawing/2014/main" id="{6E11699B-3752-597E-FB76-4FB4C035EAE0}"/>
              </a:ext>
            </a:extLst>
          </p:cNvPr>
          <p:cNvSpPr>
            <a:spLocks noGrp="1"/>
          </p:cNvSpPr>
          <p:nvPr>
            <p:ph type="sldNum" sz="quarter" idx="12"/>
          </p:nvPr>
        </p:nvSpPr>
        <p:spPr/>
        <p:txBody>
          <a:bodyPr/>
          <a:lstStyle/>
          <a:p>
            <a:fld id="{42358DB0-1280-8148-876F-161F1D1AD5EA}" type="slidenum">
              <a:rPr lang="en-US" smtClean="0"/>
              <a:pPr/>
              <a:t>8</a:t>
            </a:fld>
            <a:endParaRPr lang="en-US"/>
          </a:p>
        </p:txBody>
      </p:sp>
      <p:sp>
        <p:nvSpPr>
          <p:cNvPr id="11" name="TextBox 10">
            <a:extLst>
              <a:ext uri="{FF2B5EF4-FFF2-40B4-BE49-F238E27FC236}">
                <a16:creationId xmlns:a16="http://schemas.microsoft.com/office/drawing/2014/main" id="{37B0D9FC-5972-5105-2BCE-1BB0796644ED}"/>
              </a:ext>
            </a:extLst>
          </p:cNvPr>
          <p:cNvSpPr txBox="1"/>
          <p:nvPr/>
        </p:nvSpPr>
        <p:spPr>
          <a:xfrm>
            <a:off x="3726221" y="904116"/>
            <a:ext cx="7598614" cy="1169551"/>
          </a:xfrm>
          <a:prstGeom prst="rect">
            <a:avLst/>
          </a:prstGeom>
          <a:noFill/>
        </p:spPr>
        <p:txBody>
          <a:bodyPr wrap="square">
            <a:spAutoFit/>
          </a:bodyPr>
          <a:lstStyle/>
          <a:p>
            <a:pPr>
              <a:lnSpc>
                <a:spcPct val="150000"/>
              </a:lnSpc>
            </a:pPr>
            <a:r>
              <a:rPr lang="en-US" b="1" dirty="0">
                <a:latin typeface="Lato" panose="020F0502020204030203" pitchFamily="34" charset="0"/>
              </a:rPr>
              <a:t>How to Register and Renew</a:t>
            </a:r>
          </a:p>
          <a:p>
            <a:pPr>
              <a:lnSpc>
                <a:spcPct val="150000"/>
              </a:lnSpc>
            </a:pPr>
            <a:endParaRPr lang="en-US" b="1" dirty="0">
              <a:solidFill>
                <a:srgbClr val="0055B8"/>
              </a:solidFill>
              <a:latin typeface="Lato" panose="020F0502020204030203" pitchFamily="34" charset="0"/>
              <a:ea typeface="+mn-lt"/>
              <a:cs typeface="+mn-lt"/>
            </a:endParaRPr>
          </a:p>
          <a:p>
            <a:r>
              <a:rPr lang="en-US" sz="1600" dirty="0">
                <a:latin typeface="Lato" panose="020F0502020204030203" pitchFamily="34" charset="0"/>
                <a:ea typeface="+mn-lt"/>
                <a:cs typeface="+mn-lt"/>
              </a:rPr>
              <a:t>HFD has compiled the list of requirements here.</a:t>
            </a:r>
            <a:endParaRPr lang="en-US" sz="1600" dirty="0">
              <a:latin typeface="Lato" panose="020F0502020204030203" pitchFamily="34" charset="0"/>
            </a:endParaRPr>
          </a:p>
        </p:txBody>
      </p:sp>
      <p:graphicFrame>
        <p:nvGraphicFramePr>
          <p:cNvPr id="3" name="Table 2">
            <a:extLst>
              <a:ext uri="{FF2B5EF4-FFF2-40B4-BE49-F238E27FC236}">
                <a16:creationId xmlns:a16="http://schemas.microsoft.com/office/drawing/2014/main" id="{FE4AFF15-107B-E101-78DD-7A595767D85D}"/>
              </a:ext>
            </a:extLst>
          </p:cNvPr>
          <p:cNvGraphicFramePr>
            <a:graphicFrameLocks noGrp="1"/>
          </p:cNvGraphicFramePr>
          <p:nvPr>
            <p:extLst>
              <p:ext uri="{D42A27DB-BD31-4B8C-83A1-F6EECF244321}">
                <p14:modId xmlns:p14="http://schemas.microsoft.com/office/powerpoint/2010/main" val="2089660691"/>
              </p:ext>
            </p:extLst>
          </p:nvPr>
        </p:nvGraphicFramePr>
        <p:xfrm>
          <a:off x="3726221" y="2447759"/>
          <a:ext cx="6820692" cy="2173812"/>
        </p:xfrm>
        <a:graphic>
          <a:graphicData uri="http://schemas.openxmlformats.org/drawingml/2006/table">
            <a:tbl>
              <a:tblPr firstRow="1" bandRow="1">
                <a:tableStyleId>{5C22544A-7EE6-4342-B048-85BDC9FD1C3A}</a:tableStyleId>
              </a:tblPr>
              <a:tblGrid>
                <a:gridCol w="6820692">
                  <a:extLst>
                    <a:ext uri="{9D8B030D-6E8A-4147-A177-3AD203B41FA5}">
                      <a16:colId xmlns:a16="http://schemas.microsoft.com/office/drawing/2014/main" val="2569730641"/>
                    </a:ext>
                  </a:extLst>
                </a:gridCol>
              </a:tblGrid>
              <a:tr h="724604">
                <a:tc>
                  <a:txBody>
                    <a:bodyPr/>
                    <a:lstStyle/>
                    <a:p>
                      <a:pPr marL="0" indent="0">
                        <a:buFont typeface="Arial"/>
                        <a:buNone/>
                      </a:pPr>
                      <a:r>
                        <a:rPr lang="en-US" sz="1400" b="0" dirty="0">
                          <a:solidFill>
                            <a:schemeClr val="tx1"/>
                          </a:solidFill>
                          <a:latin typeface="Lato" panose="020F0502020204030203" pitchFamily="34" charset="0"/>
                          <a:ea typeface="+mn-lt"/>
                          <a:cs typeface="+mn-lt"/>
                        </a:rPr>
                        <a:t>Simply, find your state to review the requirements in the slides below</a:t>
                      </a:r>
                      <a:endParaRPr lang="en-US" sz="1400" b="0" dirty="0">
                        <a:solidFill>
                          <a:schemeClr val="tx1"/>
                        </a:solidFill>
                        <a:latin typeface="Lato" panose="020F0502020204030203" pitchFamily="34" charset="0"/>
                      </a:endParaRP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2131605"/>
                  </a:ext>
                </a:extLst>
              </a:tr>
              <a:tr h="724604">
                <a:tc>
                  <a:txBody>
                    <a:bodyPr/>
                    <a:lstStyle/>
                    <a:p>
                      <a:pPr marL="0" indent="0">
                        <a:buFont typeface="Arial"/>
                        <a:buNone/>
                      </a:pPr>
                      <a:r>
                        <a:rPr lang="en-US" sz="1400" dirty="0">
                          <a:latin typeface="Lato" panose="020F0502020204030203" pitchFamily="34" charset="0"/>
                          <a:ea typeface="+mn-lt"/>
                          <a:cs typeface="+mn-lt"/>
                        </a:rPr>
                        <a:t>Next, click the link to the state website with links to the filing resources</a:t>
                      </a:r>
                      <a:endParaRPr lang="en-US" sz="1400" dirty="0">
                        <a:latin typeface="Lato" panose="020F0502020204030203" pitchFamily="34" charset="0"/>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9493302"/>
                  </a:ext>
                </a:extLst>
              </a:tr>
              <a:tr h="724604">
                <a:tc>
                  <a:txBody>
                    <a:bodyPr/>
                    <a:lstStyle/>
                    <a:p>
                      <a:pPr marL="0" indent="0">
                        <a:buFont typeface="Arial"/>
                        <a:buNone/>
                      </a:pPr>
                      <a:r>
                        <a:rPr lang="en-US" sz="1400" dirty="0">
                          <a:latin typeface="Lato" panose="020F0502020204030203" pitchFamily="34" charset="0"/>
                          <a:ea typeface="+mn-lt"/>
                          <a:cs typeface="+mn-lt"/>
                        </a:rPr>
                        <a:t>Finally, volume reporting may also be required. Providers in the required states are automatically subscribed to receive these reports via email during onboarding</a:t>
                      </a:r>
                      <a:endParaRPr lang="en-US" sz="1400" dirty="0">
                        <a:latin typeface="Lato" panose="020F0502020204030203" pitchFamily="34" charset="0"/>
                      </a:endParaRPr>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770410317"/>
                  </a:ext>
                </a:extLst>
              </a:tr>
            </a:tbl>
          </a:graphicData>
        </a:graphic>
      </p:graphicFrame>
      <p:sp>
        <p:nvSpPr>
          <p:cNvPr id="6" name="TextBox 5">
            <a:extLst>
              <a:ext uri="{FF2B5EF4-FFF2-40B4-BE49-F238E27FC236}">
                <a16:creationId xmlns:a16="http://schemas.microsoft.com/office/drawing/2014/main" id="{0B723353-0BC2-1678-058F-D0C8384079B0}"/>
              </a:ext>
            </a:extLst>
          </p:cNvPr>
          <p:cNvSpPr txBox="1"/>
          <p:nvPr/>
        </p:nvSpPr>
        <p:spPr>
          <a:xfrm>
            <a:off x="3726221" y="5187119"/>
            <a:ext cx="6097136" cy="261610"/>
          </a:xfrm>
          <a:prstGeom prst="rect">
            <a:avLst/>
          </a:prstGeom>
          <a:noFill/>
        </p:spPr>
        <p:txBody>
          <a:bodyPr wrap="square">
            <a:spAutoFit/>
          </a:bodyPr>
          <a:lstStyle/>
          <a:p>
            <a:r>
              <a:rPr lang="en-US" sz="1100" dirty="0">
                <a:latin typeface="Lato" panose="020F0502020204030203" pitchFamily="34" charset="0"/>
                <a:ea typeface="+mn-lt"/>
                <a:cs typeface="+mn-lt"/>
              </a:rPr>
              <a:t>*all state guidelines and requirements are subject to change or update by the governing state</a:t>
            </a:r>
          </a:p>
        </p:txBody>
      </p:sp>
    </p:spTree>
    <p:extLst>
      <p:ext uri="{BB962C8B-B14F-4D97-AF65-F5344CB8AC3E}">
        <p14:creationId xmlns:p14="http://schemas.microsoft.com/office/powerpoint/2010/main" val="199805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326804A-FC9E-EE51-5A7A-AFDA8CD5F98C}"/>
              </a:ext>
            </a:extLst>
          </p:cNvPr>
          <p:cNvSpPr>
            <a:spLocks noGrp="1"/>
          </p:cNvSpPr>
          <p:nvPr>
            <p:ph type="body" sz="quarter" idx="13"/>
          </p:nvPr>
        </p:nvSpPr>
        <p:spPr>
          <a:xfrm>
            <a:off x="658812" y="549274"/>
            <a:ext cx="1756841" cy="2235489"/>
          </a:xfrm>
        </p:spPr>
        <p:txBody>
          <a:bodyPr/>
          <a:lstStyle/>
          <a:p>
            <a:r>
              <a:rPr lang="en-US" dirty="0"/>
              <a:t>Colorado</a:t>
            </a:r>
          </a:p>
        </p:txBody>
      </p:sp>
      <p:sp>
        <p:nvSpPr>
          <p:cNvPr id="5" name="Zástupný symbol pro číslo snímku 4">
            <a:extLst>
              <a:ext uri="{FF2B5EF4-FFF2-40B4-BE49-F238E27FC236}">
                <a16:creationId xmlns:a16="http://schemas.microsoft.com/office/drawing/2014/main" id="{C8019A8A-1391-4A0E-4B56-D4A41683240A}"/>
              </a:ext>
            </a:extLst>
          </p:cNvPr>
          <p:cNvSpPr>
            <a:spLocks noGrp="1"/>
          </p:cNvSpPr>
          <p:nvPr>
            <p:ph type="sldNum" sz="quarter" idx="12"/>
          </p:nvPr>
        </p:nvSpPr>
        <p:spPr/>
        <p:txBody>
          <a:bodyPr/>
          <a:lstStyle/>
          <a:p>
            <a:fld id="{42358DB0-1280-8148-876F-161F1D1AD5EA}" type="slidenum">
              <a:rPr lang="en-US" smtClean="0"/>
              <a:pPr/>
              <a:t>9</a:t>
            </a:fld>
            <a:endParaRPr lang="en-US"/>
          </a:p>
        </p:txBody>
      </p:sp>
      <p:sp>
        <p:nvSpPr>
          <p:cNvPr id="4" name="TextBox 3">
            <a:extLst>
              <a:ext uri="{FF2B5EF4-FFF2-40B4-BE49-F238E27FC236}">
                <a16:creationId xmlns:a16="http://schemas.microsoft.com/office/drawing/2014/main" id="{2FAECF89-F115-5846-0AB4-50987A12C6A3}"/>
              </a:ext>
            </a:extLst>
          </p:cNvPr>
          <p:cNvSpPr txBox="1"/>
          <p:nvPr/>
        </p:nvSpPr>
        <p:spPr>
          <a:xfrm>
            <a:off x="3905571" y="211583"/>
            <a:ext cx="7419264" cy="5524589"/>
          </a:xfrm>
          <a:prstGeom prst="rect">
            <a:avLst/>
          </a:prstGeom>
          <a:noFill/>
        </p:spPr>
        <p:txBody>
          <a:bodyPr wrap="square">
            <a:spAutoFit/>
          </a:bodyPr>
          <a:lstStyle/>
          <a:p>
            <a:pPr>
              <a:lnSpc>
                <a:spcPct val="150000"/>
              </a:lnSpc>
            </a:pPr>
            <a:endParaRPr lang="en-US" sz="2800" dirty="0">
              <a:solidFill>
                <a:srgbClr val="0145F1"/>
              </a:solidFill>
              <a:latin typeface="Lato" panose="020F0502020204030203" pitchFamily="34" charset="0"/>
            </a:endParaRPr>
          </a:p>
          <a:p>
            <a:pPr>
              <a:lnSpc>
                <a:spcPct val="150000"/>
              </a:lnSpc>
            </a:pPr>
            <a:r>
              <a:rPr lang="en-US" b="1" dirty="0">
                <a:solidFill>
                  <a:srgbClr val="0145F1"/>
                </a:solidFill>
                <a:latin typeface="Lato" panose="020F0502020204030203" pitchFamily="34" charset="0"/>
                <a:cs typeface="Calibri"/>
              </a:rPr>
              <a:t>Fees</a:t>
            </a:r>
          </a:p>
          <a:p>
            <a:pPr marL="285750" indent="-285750">
              <a:buFont typeface="Arial"/>
              <a:buChar char="•"/>
            </a:pPr>
            <a:r>
              <a:rPr lang="en-US" sz="1600" dirty="0">
                <a:latin typeface="Lato" panose="020F0502020204030203" pitchFamily="34" charset="0"/>
                <a:cs typeface="Calibri"/>
              </a:rPr>
              <a:t>Filing/Renewal Fee: $300</a:t>
            </a:r>
          </a:p>
          <a:p>
            <a:pPr marL="285750" indent="-285750">
              <a:buFont typeface="Arial"/>
              <a:buChar char="•"/>
            </a:pPr>
            <a:r>
              <a:rPr lang="en-US" sz="1600" dirty="0">
                <a:solidFill>
                  <a:srgbClr val="000000"/>
                </a:solidFill>
                <a:latin typeface="Lato" panose="020F0502020204030203" pitchFamily="34" charset="0"/>
                <a:cs typeface="Calibri"/>
              </a:rPr>
              <a:t>Year End Volume Fee: </a:t>
            </a:r>
            <a:r>
              <a:rPr lang="en-US" sz="1600" dirty="0">
                <a:latin typeface="Lato" panose="020F0502020204030203" pitchFamily="34" charset="0"/>
                <a:ea typeface="+mn-lt"/>
                <a:cs typeface="+mn-lt"/>
              </a:rPr>
              <a:t>$17.50 for each $100,000 rounded up to nearest $100,000</a:t>
            </a:r>
            <a:r>
              <a:rPr lang="en-US" sz="1600" b="1" dirty="0">
                <a:latin typeface="Lato" panose="020F0502020204030203" pitchFamily="34" charset="0"/>
                <a:ea typeface="+mn-lt"/>
                <a:cs typeface="+mn-lt"/>
              </a:rPr>
              <a:t> (Cash Over Time Only)</a:t>
            </a:r>
            <a:endParaRPr lang="en-US" sz="1600" b="1" dirty="0">
              <a:solidFill>
                <a:srgbClr val="000000"/>
              </a:solidFill>
              <a:latin typeface="Lato" panose="020F0502020204030203" pitchFamily="34" charset="0"/>
              <a:cs typeface="Calibri"/>
            </a:endParaRPr>
          </a:p>
          <a:p>
            <a:pPr marL="285750" indent="-285750">
              <a:buFont typeface="Arial"/>
              <a:buChar char="•"/>
            </a:pPr>
            <a:endParaRPr lang="en-US" b="1" dirty="0">
              <a:solidFill>
                <a:srgbClr val="0070C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Important Dates</a:t>
            </a:r>
          </a:p>
          <a:p>
            <a:pPr marL="285750" indent="-285750">
              <a:buFont typeface="Arial"/>
              <a:buChar char="•"/>
            </a:pPr>
            <a:r>
              <a:rPr lang="en-US" sz="1600" dirty="0">
                <a:solidFill>
                  <a:srgbClr val="000000"/>
                </a:solidFill>
                <a:latin typeface="Lato" panose="020F0502020204030203" pitchFamily="34" charset="0"/>
                <a:cs typeface="Calibri"/>
              </a:rPr>
              <a:t>Register within 30 days of after commencing business</a:t>
            </a:r>
            <a:endParaRPr lang="en-US" sz="1600" dirty="0">
              <a:solidFill>
                <a:srgbClr val="0055B8"/>
              </a:solidFill>
              <a:latin typeface="Lato" panose="020F0502020204030203" pitchFamily="34" charset="0"/>
              <a:cs typeface="Calibri"/>
            </a:endParaRPr>
          </a:p>
          <a:p>
            <a:pPr marL="285750" indent="-285750">
              <a:buFont typeface="Arial"/>
              <a:buChar char="•"/>
            </a:pPr>
            <a:r>
              <a:rPr lang="en-US" sz="1600" dirty="0">
                <a:solidFill>
                  <a:srgbClr val="000000"/>
                </a:solidFill>
                <a:latin typeface="Lato" panose="020F0502020204030203" pitchFamily="34" charset="0"/>
                <a:cs typeface="Calibri"/>
              </a:rPr>
              <a:t>Renew by 7/01 for previous calendar year. Renewals open May 1</a:t>
            </a:r>
            <a:r>
              <a:rPr lang="en-US" sz="1600" baseline="30000" dirty="0">
                <a:solidFill>
                  <a:srgbClr val="000000"/>
                </a:solidFill>
                <a:latin typeface="Lato" panose="020F0502020204030203" pitchFamily="34" charset="0"/>
                <a:cs typeface="Calibri"/>
              </a:rPr>
              <a:t>st</a:t>
            </a:r>
            <a:r>
              <a:rPr lang="en-US" sz="1600" dirty="0">
                <a:solidFill>
                  <a:srgbClr val="000000"/>
                </a:solidFill>
                <a:latin typeface="Lato" panose="020F0502020204030203" pitchFamily="34" charset="0"/>
                <a:cs typeface="Calibri"/>
              </a:rPr>
              <a:t>.</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Requirements</a:t>
            </a:r>
          </a:p>
          <a:p>
            <a:pPr marL="285750" indent="-285750">
              <a:buFont typeface="Arial"/>
              <a:buChar char="•"/>
            </a:pPr>
            <a:r>
              <a:rPr lang="en-US" sz="1600" dirty="0">
                <a:solidFill>
                  <a:srgbClr val="000000"/>
                </a:solidFill>
                <a:latin typeface="Lato" panose="020F0502020204030203" pitchFamily="34" charset="0"/>
                <a:cs typeface="Calibri"/>
              </a:rPr>
              <a:t>Completed annual form</a:t>
            </a:r>
          </a:p>
          <a:p>
            <a:pPr marL="285750" indent="-285750">
              <a:buFont typeface="Arial"/>
              <a:buChar char="•"/>
            </a:pPr>
            <a:r>
              <a:rPr lang="en-US" sz="1600" dirty="0">
                <a:solidFill>
                  <a:srgbClr val="000000"/>
                </a:solidFill>
                <a:latin typeface="Lato" panose="020F0502020204030203" pitchFamily="34" charset="0"/>
                <a:cs typeface="Calibri"/>
              </a:rPr>
              <a:t>Filing fee and volume fees (if applicable)</a:t>
            </a:r>
          </a:p>
          <a:p>
            <a:pPr marL="285750" indent="-285750">
              <a:buFont typeface="Arial"/>
              <a:buChar char="•"/>
            </a:pPr>
            <a:r>
              <a:rPr lang="en-US" sz="1600" dirty="0">
                <a:solidFill>
                  <a:srgbClr val="000000"/>
                </a:solidFill>
                <a:latin typeface="Lato" panose="020F0502020204030203" pitchFamily="34" charset="0"/>
                <a:cs typeface="Calibri"/>
              </a:rPr>
              <a:t>List of additional locations in CO with any DBA or Trade Names</a:t>
            </a:r>
          </a:p>
          <a:p>
            <a:pPr marL="285750" indent="-285750">
              <a:buFont typeface="Arial"/>
              <a:buChar char="•"/>
            </a:pPr>
            <a:r>
              <a:rPr lang="en-US" sz="1600" dirty="0">
                <a:solidFill>
                  <a:srgbClr val="000000"/>
                </a:solidFill>
                <a:latin typeface="Lato" panose="020F0502020204030203" pitchFamily="34" charset="0"/>
                <a:cs typeface="Calibri"/>
              </a:rPr>
              <a:t>Name and Address of Capital Partner if utilizing Cash Up Front program</a:t>
            </a:r>
          </a:p>
          <a:p>
            <a:pPr marL="285750" indent="-285750">
              <a:buFont typeface="Arial"/>
              <a:buChar char="•"/>
            </a:pPr>
            <a:endParaRPr lang="en-US" dirty="0">
              <a:solidFill>
                <a:srgbClr val="000000"/>
              </a:solidFill>
              <a:latin typeface="Lato" panose="020F0502020204030203" pitchFamily="34" charset="0"/>
              <a:cs typeface="Calibri"/>
            </a:endParaRPr>
          </a:p>
          <a:p>
            <a:r>
              <a:rPr lang="en-US" b="1" dirty="0">
                <a:solidFill>
                  <a:srgbClr val="0145F1"/>
                </a:solidFill>
                <a:latin typeface="Lato" panose="020F0502020204030203" pitchFamily="34" charset="0"/>
                <a:cs typeface="Calibri"/>
              </a:rPr>
              <a:t>Resources</a:t>
            </a:r>
          </a:p>
          <a:p>
            <a:pPr marL="285750" indent="-285750">
              <a:buFont typeface="Arial" panose="020B0604020202020204" pitchFamily="34" charset="0"/>
              <a:buChar char="•"/>
            </a:pPr>
            <a:r>
              <a:rPr lang="en-US" sz="1600" b="1" dirty="0">
                <a:latin typeface="Lato" panose="020F0502020204030203" pitchFamily="34" charset="0"/>
                <a:cs typeface="Calibri"/>
                <a:hlinkClick r:id="rId2"/>
              </a:rPr>
              <a:t>Renewal Portal</a:t>
            </a:r>
            <a:endParaRPr lang="en-US" sz="1600" b="1" dirty="0">
              <a:latin typeface="Lato" panose="020F0502020204030203" pitchFamily="34" charset="0"/>
              <a:cs typeface="Calibri"/>
            </a:endParaRPr>
          </a:p>
          <a:p>
            <a:pPr marL="285750" indent="-285750">
              <a:buFont typeface="Arial"/>
              <a:buChar char="•"/>
            </a:pPr>
            <a:r>
              <a:rPr lang="en-US" sz="1600" b="1" dirty="0">
                <a:solidFill>
                  <a:srgbClr val="323E48"/>
                </a:solidFill>
                <a:latin typeface="Lato" panose="020F0502020204030203" pitchFamily="34" charset="0"/>
                <a:cs typeface="Calibri"/>
                <a:hlinkClick r:id="rId3"/>
              </a:rPr>
              <a:t>CO UCCC Website</a:t>
            </a:r>
            <a:endParaRPr lang="en-US" sz="1600" b="1" dirty="0">
              <a:solidFill>
                <a:srgbClr val="323E48"/>
              </a:solidFill>
              <a:latin typeface="Lato" panose="020F0502020204030203" pitchFamily="34" charset="0"/>
              <a:cs typeface="Calibri"/>
            </a:endParaRPr>
          </a:p>
        </p:txBody>
      </p:sp>
    </p:spTree>
    <p:extLst>
      <p:ext uri="{BB962C8B-B14F-4D97-AF65-F5344CB8AC3E}">
        <p14:creationId xmlns:p14="http://schemas.microsoft.com/office/powerpoint/2010/main" val="1871615826"/>
      </p:ext>
    </p:extLst>
  </p:cSld>
  <p:clrMapOvr>
    <a:masterClrMapping/>
  </p:clrMapOvr>
</p:sld>
</file>

<file path=ppt/theme/theme1.xml><?xml version="1.0" encoding="utf-8"?>
<a:theme xmlns:a="http://schemas.openxmlformats.org/drawingml/2006/main" name="HFD Brand Template">
  <a:themeElements>
    <a:clrScheme name="HFD Color system">
      <a:dk1>
        <a:srgbClr val="000000"/>
      </a:dk1>
      <a:lt1>
        <a:srgbClr val="FFFFFF"/>
      </a:lt1>
      <a:dk2>
        <a:srgbClr val="0145F1"/>
      </a:dk2>
      <a:lt2>
        <a:srgbClr val="F4F7FC"/>
      </a:lt2>
      <a:accent1>
        <a:srgbClr val="0145F1"/>
      </a:accent1>
      <a:accent2>
        <a:srgbClr val="292D78"/>
      </a:accent2>
      <a:accent3>
        <a:srgbClr val="04A1DC"/>
      </a:accent3>
      <a:accent4>
        <a:srgbClr val="36B39F"/>
      </a:accent4>
      <a:accent5>
        <a:srgbClr val="F4F7FC"/>
      </a:accent5>
      <a:accent6>
        <a:srgbClr val="FFFFFF"/>
      </a:accent6>
      <a:hlink>
        <a:srgbClr val="0145F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sz="1200" b="0" i="0" dirty="0">
            <a:effectLst/>
            <a:latin typeface="Lato"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1f2286-c1db-4894-bd17-d83ff66eeefe">
      <Terms xmlns="http://schemas.microsoft.com/office/infopath/2007/PartnerControls"/>
    </lcf76f155ced4ddcb4097134ff3c332f>
    <TaxCatchAll xmlns="f12f9e6c-6418-4f6b-8d35-64d88abaab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5A48955061C94593222DFD01416B76" ma:contentTypeVersion="10" ma:contentTypeDescription="Create a new document." ma:contentTypeScope="" ma:versionID="e41f0dba3d2a9770ee94b4416eb9aa34">
  <xsd:schema xmlns:xsd="http://www.w3.org/2001/XMLSchema" xmlns:xs="http://www.w3.org/2001/XMLSchema" xmlns:p="http://schemas.microsoft.com/office/2006/metadata/properties" xmlns:ns2="491f2286-c1db-4894-bd17-d83ff66eeefe" xmlns:ns3="f12f9e6c-6418-4f6b-8d35-64d88abaabcf" targetNamespace="http://schemas.microsoft.com/office/2006/metadata/properties" ma:root="true" ma:fieldsID="7c62b2ca6defa17540666f6f35878974" ns2:_="" ns3:_="">
    <xsd:import namespace="491f2286-c1db-4894-bd17-d83ff66eeefe"/>
    <xsd:import namespace="f12f9e6c-6418-4f6b-8d35-64d88abaabc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f2286-c1db-4894-bd17-d83ff66eee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260d55-e7db-4982-9ea0-6fdfa74adeb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2f9e6c-6418-4f6b-8d35-64d88abaab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e4324d0-958b-4d10-a5ca-1c6da9aba50b}" ma:internalName="TaxCatchAll" ma:showField="CatchAllData" ma:web="f12f9e6c-6418-4f6b-8d35-64d88abaab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CFCEC-27C9-427E-A615-AE0EBA27AD28}">
  <ds:schemaRefs>
    <ds:schemaRef ds:uri="http://schemas.microsoft.com/office/2006/metadata/properties"/>
    <ds:schemaRef ds:uri="http://schemas.microsoft.com/office/infopath/2007/PartnerControls"/>
    <ds:schemaRef ds:uri="491f2286-c1db-4894-bd17-d83ff66eeefe"/>
    <ds:schemaRef ds:uri="f12f9e6c-6418-4f6b-8d35-64d88abaabcf"/>
  </ds:schemaRefs>
</ds:datastoreItem>
</file>

<file path=customXml/itemProps2.xml><?xml version="1.0" encoding="utf-8"?>
<ds:datastoreItem xmlns:ds="http://schemas.openxmlformats.org/officeDocument/2006/customXml" ds:itemID="{85713D64-D1C6-40FA-BA28-E374F2FD491C}">
  <ds:schemaRefs>
    <ds:schemaRef ds:uri="http://schemas.microsoft.com/sharepoint/v3/contenttype/forms"/>
  </ds:schemaRefs>
</ds:datastoreItem>
</file>

<file path=customXml/itemProps3.xml><?xml version="1.0" encoding="utf-8"?>
<ds:datastoreItem xmlns:ds="http://schemas.openxmlformats.org/officeDocument/2006/customXml" ds:itemID="{E79E07F3-B2D3-44AD-94AB-D74AF64CA4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1f2286-c1db-4894-bd17-d83ff66eeefe"/>
    <ds:schemaRef ds:uri="f12f9e6c-6418-4f6b-8d35-64d88abaab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7351</TotalTime>
  <Words>1963</Words>
  <Application>Microsoft Office PowerPoint</Application>
  <PresentationFormat>Widescreen</PresentationFormat>
  <Paragraphs>354</Paragraphs>
  <Slides>26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Circular Book</vt:lpstr>
      <vt:lpstr>Calibri</vt:lpstr>
      <vt:lpstr>Lato Black</vt:lpstr>
      <vt:lpstr>Lato</vt:lpstr>
      <vt:lpstr>Arial</vt:lpstr>
      <vt:lpstr>HFD Brand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Lužná</dc:creator>
  <cp:lastModifiedBy>Courtney Moynier</cp:lastModifiedBy>
  <cp:revision>97</cp:revision>
  <dcterms:created xsi:type="dcterms:W3CDTF">2022-10-26T13:18:01Z</dcterms:created>
  <dcterms:modified xsi:type="dcterms:W3CDTF">2026-03-05T06:30:37Z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0x010100A55A48955061C94593222DFD01416B76</vt:lpwstr>
  </property>
</Properties>
</file>